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459" r:id="rId6"/>
    <p:sldId id="463" r:id="rId7"/>
    <p:sldId id="462" r:id="rId8"/>
    <p:sldId id="460" r:id="rId9"/>
    <p:sldId id="461"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 id="476" r:id="rId23"/>
    <p:sldId id="458"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EF002B"/>
    <a:srgbClr val="046A38"/>
    <a:srgbClr val="E1C72C"/>
    <a:srgbClr val="99FF66"/>
    <a:srgbClr val="D6DA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45" autoAdjust="0"/>
  </p:normalViewPr>
  <p:slideViewPr>
    <p:cSldViewPr snapToGrid="0">
      <p:cViewPr varScale="1">
        <p:scale>
          <a:sx n="94" d="100"/>
          <a:sy n="94" d="100"/>
        </p:scale>
        <p:origin x="888" y="60"/>
      </p:cViewPr>
      <p:guideLst>
        <p:guide orient="horz" pos="2160"/>
        <p:guide pos="2880"/>
      </p:guideLst>
    </p:cSldViewPr>
  </p:slideViewPr>
  <p:outlineViewPr>
    <p:cViewPr>
      <p:scale>
        <a:sx n="33" d="100"/>
        <a:sy n="33" d="100"/>
      </p:scale>
      <p:origin x="0" y="-30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antwoorden</c:v>
                </c:pt>
              </c:strCache>
            </c:strRef>
          </c:tx>
          <c:spPr>
            <a:solidFill>
              <a:srgbClr val="046A38"/>
            </a:solidFill>
          </c:spPr>
          <c:invertIfNegative val="0"/>
          <c:dLbls>
            <c:dLbl>
              <c:idx val="0"/>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0DBC-4B62-AE7E-BD437996ED5C}"/>
                </c:ext>
              </c:extLst>
            </c:dLbl>
            <c:dLbl>
              <c:idx val="1"/>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0DBC-4B62-AE7E-BD437996ED5C}"/>
                </c:ext>
              </c:extLst>
            </c:dLbl>
            <c:dLbl>
              <c:idx val="2"/>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0DBC-4B62-AE7E-BD437996ED5C}"/>
                </c:ext>
              </c:extLst>
            </c:dLbl>
            <c:dLbl>
              <c:idx val="3"/>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0DBC-4B62-AE7E-BD437996ED5C}"/>
                </c:ext>
              </c:extLst>
            </c:dLbl>
            <c:dLbl>
              <c:idx val="4"/>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0DBC-4B62-AE7E-BD437996ED5C}"/>
                </c:ext>
              </c:extLst>
            </c:dLbl>
            <c:dLbl>
              <c:idx val="5"/>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0DBC-4B62-AE7E-BD437996ED5C}"/>
                </c:ext>
              </c:extLst>
            </c:dLbl>
            <c:dLbl>
              <c:idx val="6"/>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0DBC-4B62-AE7E-BD437996ED5C}"/>
                </c:ext>
              </c:extLst>
            </c:dLbl>
            <c:dLbl>
              <c:idx val="7"/>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0DBC-4B62-AE7E-BD437996ED5C}"/>
                </c:ext>
              </c:extLst>
            </c:dLbl>
            <c:dLbl>
              <c:idx val="8"/>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0DBC-4B62-AE7E-BD437996ED5C}"/>
                </c:ext>
              </c:extLst>
            </c:dLbl>
            <c:dLbl>
              <c:idx val="9"/>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9-0DBC-4B62-AE7E-BD437996ED5C}"/>
                </c:ext>
              </c:extLst>
            </c:dLbl>
            <c:dLbl>
              <c:idx val="10"/>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0DBC-4B62-AE7E-BD437996ED5C}"/>
                </c:ext>
              </c:extLst>
            </c:dLbl>
            <c:spPr>
              <a:noFill/>
              <a:ln>
                <a:noFill/>
              </a:ln>
              <a:effectLst/>
            </c:sp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Sheet1!$A$2:$A$12</c:f>
              <c:strCache>
                <c:ptCount val="11"/>
                <c:pt idx="0">
                  <c:v>Niets, ik scheid al mijn gft al</c:v>
                </c:pt>
                <c:pt idx="1">
                  <c:v>Kennis over wat wel/niet bij het gft mag</c:v>
                </c:pt>
                <c:pt idx="2">
                  <c:v>Voorzieningen, het vaker legen van de gft-minicontainer in de zomer</c:v>
                </c:pt>
                <c:pt idx="3">
                  <c:v>Voorzieningen, een verzamelbakje voor in de keuken</c:v>
                </c:pt>
                <c:pt idx="4">
                  <c:v>Tips om gft zonder overlast te scheiden</c:v>
                </c:pt>
                <c:pt idx="5">
                  <c:v>Voorzieningen, een gezamenlijke buitencontainer</c:v>
                </c:pt>
                <c:pt idx="6">
                  <c:v>Anders</c:v>
                </c:pt>
                <c:pt idx="7">
                  <c:v>Informatie over waarom scheiden belangrijk is</c:v>
                </c:pt>
                <c:pt idx="8">
                  <c:v>Niets, ik composteer zelf in mijn tuin</c:v>
                </c:pt>
                <c:pt idx="9">
                  <c:v>Als ik moet betalen voor het aantal kilo’s restafval dat ik aanbied</c:v>
                </c:pt>
                <c:pt idx="10">
                  <c:v>Niets, ik wil mijn gft-afval niet van het restafval scheiden</c:v>
                </c:pt>
              </c:strCache>
            </c:strRef>
          </c:cat>
          <c:val>
            <c:numRef>
              <c:f>Sheet1!$B$2:$B$12</c:f>
              <c:numCache>
                <c:formatCode>0%</c:formatCode>
                <c:ptCount val="11"/>
                <c:pt idx="0">
                  <c:v>0.50236966824644547</c:v>
                </c:pt>
                <c:pt idx="1">
                  <c:v>0.34597156398104262</c:v>
                </c:pt>
                <c:pt idx="2">
                  <c:v>0.30805687203791471</c:v>
                </c:pt>
                <c:pt idx="3">
                  <c:v>0.20853080568720378</c:v>
                </c:pt>
                <c:pt idx="4">
                  <c:v>0.20379146919431279</c:v>
                </c:pt>
                <c:pt idx="5">
                  <c:v>0.18483412322274881</c:v>
                </c:pt>
                <c:pt idx="6">
                  <c:v>0.11848341232227488</c:v>
                </c:pt>
                <c:pt idx="7">
                  <c:v>7.582938388625593E-2</c:v>
                </c:pt>
                <c:pt idx="8">
                  <c:v>6.6350710900473939E-2</c:v>
                </c:pt>
                <c:pt idx="9">
                  <c:v>4.7393364928909956E-2</c:v>
                </c:pt>
                <c:pt idx="10">
                  <c:v>3.3175355450236969E-2</c:v>
                </c:pt>
              </c:numCache>
            </c:numRef>
          </c:val>
          <c:extLst>
            <c:ext xmlns:c16="http://schemas.microsoft.com/office/drawing/2014/chart" uri="{C3380CC4-5D6E-409C-BE32-E72D297353CC}">
              <c16:uniqueId val="{0000000B-0DBC-4B62-AE7E-BD437996ED5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min val="0"/>
        </c:scaling>
        <c:delete val="1"/>
        <c:axPos val="t"/>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000" smtId="4294967295"/>
      </a:pPr>
      <a:endParaRPr lang="nl-NL"/>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antwoorden</c:v>
                </c:pt>
              </c:strCache>
            </c:strRef>
          </c:tx>
          <c:dPt>
            <c:idx val="0"/>
            <c:bubble3D val="0"/>
            <c:spPr>
              <a:solidFill>
                <a:srgbClr val="046A38"/>
              </a:solidFill>
            </c:spPr>
            <c:extLst>
              <c:ext xmlns:c16="http://schemas.microsoft.com/office/drawing/2014/chart" uri="{C3380CC4-5D6E-409C-BE32-E72D297353CC}">
                <c16:uniqueId val="{00000000-A1D1-4A2C-B676-5A2145929E80}"/>
              </c:ext>
            </c:extLst>
          </c:dPt>
          <c:dPt>
            <c:idx val="1"/>
            <c:bubble3D val="0"/>
            <c:spPr>
              <a:solidFill>
                <a:srgbClr val="EF002B"/>
              </a:solidFill>
            </c:spPr>
            <c:extLst>
              <c:ext xmlns:c16="http://schemas.microsoft.com/office/drawing/2014/chart" uri="{C3380CC4-5D6E-409C-BE32-E72D297353CC}">
                <c16:uniqueId val="{00000001-A1D1-4A2C-B676-5A2145929E80}"/>
              </c:ext>
            </c:extLst>
          </c:dPt>
          <c:dPt>
            <c:idx val="2"/>
            <c:bubble3D val="0"/>
            <c:spPr>
              <a:solidFill>
                <a:schemeClr val="bg2"/>
              </a:solidFill>
            </c:spPr>
            <c:extLst>
              <c:ext xmlns:c16="http://schemas.microsoft.com/office/drawing/2014/chart" uri="{C3380CC4-5D6E-409C-BE32-E72D297353CC}">
                <c16:uniqueId val="{00000002-A1D1-4A2C-B676-5A2145929E80}"/>
              </c:ext>
            </c:extLst>
          </c:dPt>
          <c:dLbls>
            <c:dLbl>
              <c:idx val="0"/>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A1D1-4A2C-B676-5A2145929E80}"/>
                </c:ext>
              </c:extLst>
            </c:dLbl>
            <c:dLbl>
              <c:idx val="1"/>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A1D1-4A2C-B676-5A2145929E80}"/>
                </c:ext>
              </c:extLst>
            </c:dLbl>
            <c:dLbl>
              <c:idx val="2"/>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A1D1-4A2C-B676-5A2145929E80}"/>
                </c:ext>
              </c:extLst>
            </c:dLbl>
            <c:spPr>
              <a:noFill/>
              <a:ln>
                <a:noFill/>
              </a:ln>
              <a:effectLst/>
            </c:spPr>
            <c:txPr>
              <a:bodyPr wrap="square" lIns="38100" tIns="19050" rIns="38100" bIns="19050" anchor="ctr">
                <a:spAutoFit/>
              </a:bodyPr>
              <a:lstStyle/>
              <a:p>
                <a:pPr>
                  <a:defRPr>
                    <a:solidFill>
                      <a:schemeClr val="tx1"/>
                    </a:solidFill>
                  </a:defRPr>
                </a:pPr>
                <a:endParaRPr lang="nl-NL"/>
              </a:p>
            </c:txPr>
            <c:dLblPos val="outEnd"/>
            <c:showLegendKey val="0"/>
            <c:showVal val="0"/>
            <c:showCatName val="1"/>
            <c:showSerName val="0"/>
            <c:showPercent val="0"/>
            <c:showBubbleSize val="0"/>
            <c:showLeaderLines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Lst>
          </c:dLbls>
          <c:cat>
            <c:strRef>
              <c:f>Sheet1!$A$2:$A$4</c:f>
              <c:strCache>
                <c:ptCount val="3"/>
                <c:pt idx="0">
                  <c:v>Ja</c:v>
                </c:pt>
                <c:pt idx="1">
                  <c:v>Nee</c:v>
                </c:pt>
                <c:pt idx="2">
                  <c:v>Weet ik niet</c:v>
                </c:pt>
              </c:strCache>
            </c:strRef>
          </c:cat>
          <c:val>
            <c:numRef>
              <c:f>Sheet1!$B$2:$B$4</c:f>
              <c:numCache>
                <c:formatCode>0%</c:formatCode>
                <c:ptCount val="3"/>
                <c:pt idx="0">
                  <c:v>0.68421052631578949</c:v>
                </c:pt>
                <c:pt idx="1">
                  <c:v>6.2200956937799042E-2</c:v>
                </c:pt>
                <c:pt idx="2">
                  <c:v>0.25358851674641153</c:v>
                </c:pt>
              </c:numCache>
            </c:numRef>
          </c:val>
          <c:extLst>
            <c:ext xmlns:c16="http://schemas.microsoft.com/office/drawing/2014/chart" uri="{C3380CC4-5D6E-409C-BE32-E72D297353CC}">
              <c16:uniqueId val="{00000003-A1D1-4A2C-B676-5A2145929E80}"/>
            </c:ext>
          </c:extLst>
        </c:ser>
        <c:dLbls>
          <c:showLegendKey val="0"/>
          <c:showVal val="0"/>
          <c:showCatName val="0"/>
          <c:showSerName val="0"/>
          <c:showPercent val="0"/>
          <c:showBubbleSize val="0"/>
          <c:showLeaderLines val="1"/>
        </c:dLbls>
        <c:firstSliceAng val="0"/>
      </c:pieChart>
    </c:plotArea>
    <c:plotVisOnly val="1"/>
    <c:dispBlanksAs val="zero"/>
    <c:showDLblsOverMax val="1"/>
  </c:chart>
  <c:txPr>
    <a:bodyPr/>
    <a:lstStyle/>
    <a:p>
      <a:pPr>
        <a:defRPr sz="1000" smtId="4294967295"/>
      </a:pPr>
      <a:endParaRPr lang="nl-NL"/>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antwoorden</c:v>
                </c:pt>
              </c:strCache>
            </c:strRef>
          </c:tx>
          <c:spPr>
            <a:solidFill>
              <a:srgbClr val="046A38"/>
            </a:solidFill>
          </c:spPr>
          <c:invertIfNegative val="0"/>
          <c:dLbls>
            <c:dLbl>
              <c:idx val="0"/>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33B0-45A1-B7AF-81E2F7152C7D}"/>
                </c:ext>
              </c:extLst>
            </c:dLbl>
            <c:dLbl>
              <c:idx val="1"/>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33B0-45A1-B7AF-81E2F7152C7D}"/>
                </c:ext>
              </c:extLst>
            </c:dLbl>
            <c:dLbl>
              <c:idx val="2"/>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33B0-45A1-B7AF-81E2F7152C7D}"/>
                </c:ext>
              </c:extLst>
            </c:dLbl>
            <c:spPr>
              <a:noFill/>
              <a:ln>
                <a:noFill/>
              </a:ln>
              <a:effectLst/>
            </c:sp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Sheet1!$A$2:$A$6</c:f>
              <c:strCache>
                <c:ptCount val="5"/>
                <c:pt idx="0">
                  <c:v>Ik weet niet waar ik de informatie kan vinden</c:v>
                </c:pt>
                <c:pt idx="1">
                  <c:v>Anders </c:v>
                </c:pt>
                <c:pt idx="2">
                  <c:v>De volgende informatie ontbreekt </c:v>
                </c:pt>
                <c:pt idx="3">
                  <c:v>Het taalgebruik is te ingewikkeld</c:v>
                </c:pt>
                <c:pt idx="4">
                  <c:v>Nederlands is niet mijn moedertaal</c:v>
                </c:pt>
              </c:strCache>
            </c:strRef>
          </c:cat>
          <c:val>
            <c:numRef>
              <c:f>Sheet1!$B$2:$B$6</c:f>
              <c:numCache>
                <c:formatCode>0%</c:formatCode>
                <c:ptCount val="5"/>
                <c:pt idx="0">
                  <c:v>0.76923076923076916</c:v>
                </c:pt>
                <c:pt idx="1">
                  <c:v>0.15384615384615385</c:v>
                </c:pt>
                <c:pt idx="2">
                  <c:v>7.6923076923076927E-2</c:v>
                </c:pt>
                <c:pt idx="3">
                  <c:v>0</c:v>
                </c:pt>
                <c:pt idx="4">
                  <c:v>0</c:v>
                </c:pt>
              </c:numCache>
            </c:numRef>
          </c:val>
          <c:extLst>
            <c:ext xmlns:c16="http://schemas.microsoft.com/office/drawing/2014/chart" uri="{C3380CC4-5D6E-409C-BE32-E72D297353CC}">
              <c16:uniqueId val="{00000003-33B0-45A1-B7AF-81E2F7152C7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min val="0"/>
        </c:scaling>
        <c:delete val="1"/>
        <c:axPos val="t"/>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000" smtId="4294967295"/>
      </a:pPr>
      <a:endParaRPr lang="nl-NL"/>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antwoorden</c:v>
                </c:pt>
              </c:strCache>
            </c:strRef>
          </c:tx>
          <c:spPr>
            <a:solidFill>
              <a:srgbClr val="046A38"/>
            </a:solidFill>
          </c:spPr>
          <c:invertIfNegative val="0"/>
          <c:dLbls>
            <c:dLbl>
              <c:idx val="0"/>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C7DF-43C5-AC56-8DAB10FC4B63}"/>
                </c:ext>
              </c:extLst>
            </c:dLbl>
            <c:dLbl>
              <c:idx val="1"/>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C7DF-43C5-AC56-8DAB10FC4B63}"/>
                </c:ext>
              </c:extLst>
            </c:dLbl>
            <c:dLbl>
              <c:idx val="2"/>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C7DF-43C5-AC56-8DAB10FC4B63}"/>
                </c:ext>
              </c:extLst>
            </c:dLbl>
            <c:dLbl>
              <c:idx val="3"/>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C7DF-43C5-AC56-8DAB10FC4B63}"/>
                </c:ext>
              </c:extLst>
            </c:dLbl>
            <c:dLbl>
              <c:idx val="4"/>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C7DF-43C5-AC56-8DAB10FC4B63}"/>
                </c:ext>
              </c:extLst>
            </c:dLbl>
            <c:spPr>
              <a:noFill/>
              <a:ln>
                <a:noFill/>
              </a:ln>
              <a:effectLst/>
            </c:sp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Sheet1!$A$2:$A$6</c:f>
              <c:strCache>
                <c:ptCount val="5"/>
                <c:pt idx="0">
                  <c:v>Een jaarlijkse informatiekaart die huis aan huis verspreid wordt</c:v>
                </c:pt>
                <c:pt idx="1">
                  <c:v>De gemeentewebsite</c:v>
                </c:pt>
                <c:pt idx="2">
                  <c:v>De Oegstgeester Courant</c:v>
                </c:pt>
                <c:pt idx="3">
                  <c:v>Anders</c:v>
                </c:pt>
                <c:pt idx="4">
                  <c:v>De GAGOED website</c:v>
                </c:pt>
              </c:strCache>
            </c:strRef>
          </c:cat>
          <c:val>
            <c:numRef>
              <c:f>Sheet1!$B$2:$B$6</c:f>
              <c:numCache>
                <c:formatCode>0%</c:formatCode>
                <c:ptCount val="5"/>
                <c:pt idx="0">
                  <c:v>0.63507109004739337</c:v>
                </c:pt>
                <c:pt idx="1">
                  <c:v>0.50710900473933651</c:v>
                </c:pt>
                <c:pt idx="2">
                  <c:v>0.41706161137440756</c:v>
                </c:pt>
                <c:pt idx="3">
                  <c:v>6.1611374407582943E-2</c:v>
                </c:pt>
                <c:pt idx="4">
                  <c:v>2.3696682464454978E-2</c:v>
                </c:pt>
              </c:numCache>
            </c:numRef>
          </c:val>
          <c:extLst>
            <c:ext xmlns:c16="http://schemas.microsoft.com/office/drawing/2014/chart" uri="{C3380CC4-5D6E-409C-BE32-E72D297353CC}">
              <c16:uniqueId val="{00000005-C7DF-43C5-AC56-8DAB10FC4B6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min val="0"/>
        </c:scaling>
        <c:delete val="1"/>
        <c:axPos val="t"/>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000" smtId="4294967295"/>
      </a:pPr>
      <a:endParaRPr lang="nl-NL"/>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antwoorden</c:v>
                </c:pt>
              </c:strCache>
            </c:strRef>
          </c:tx>
          <c:dPt>
            <c:idx val="0"/>
            <c:bubble3D val="0"/>
            <c:spPr>
              <a:solidFill>
                <a:srgbClr val="63666A"/>
              </a:solidFill>
            </c:spPr>
            <c:extLst>
              <c:ext xmlns:c16="http://schemas.microsoft.com/office/drawing/2014/chart" uri="{C3380CC4-5D6E-409C-BE32-E72D297353CC}">
                <c16:uniqueId val="{00000000-9102-45D9-B394-93296581BE86}"/>
              </c:ext>
            </c:extLst>
          </c:dPt>
          <c:dPt>
            <c:idx val="1"/>
            <c:bubble3D val="0"/>
            <c:spPr>
              <a:solidFill>
                <a:srgbClr val="EF002B"/>
              </a:solidFill>
            </c:spPr>
            <c:extLst>
              <c:ext xmlns:c16="http://schemas.microsoft.com/office/drawing/2014/chart" uri="{C3380CC4-5D6E-409C-BE32-E72D297353CC}">
                <c16:uniqueId val="{00000001-9102-45D9-B394-93296581BE86}"/>
              </c:ext>
            </c:extLst>
          </c:dPt>
          <c:dPt>
            <c:idx val="2"/>
            <c:bubble3D val="0"/>
            <c:spPr>
              <a:solidFill>
                <a:srgbClr val="046A38"/>
              </a:solidFill>
            </c:spPr>
            <c:extLst>
              <c:ext xmlns:c16="http://schemas.microsoft.com/office/drawing/2014/chart" uri="{C3380CC4-5D6E-409C-BE32-E72D297353CC}">
                <c16:uniqueId val="{00000002-9102-45D9-B394-93296581BE86}"/>
              </c:ext>
            </c:extLst>
          </c:dPt>
          <c:dLbls>
            <c:dLbl>
              <c:idx val="0"/>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9102-45D9-B394-93296581BE86}"/>
                </c:ext>
              </c:extLst>
            </c:dLbl>
            <c:dLbl>
              <c:idx val="1"/>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9102-45D9-B394-93296581BE86}"/>
                </c:ext>
              </c:extLst>
            </c:dLbl>
            <c:dLbl>
              <c:idx val="2"/>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9102-45D9-B394-93296581BE86}"/>
                </c:ext>
              </c:extLst>
            </c:dLbl>
            <c:dLbl>
              <c:idx val="3"/>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9102-45D9-B394-93296581BE86}"/>
                </c:ext>
              </c:extLst>
            </c:dLbl>
            <c:dLbl>
              <c:idx val="4"/>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9102-45D9-B394-93296581BE86}"/>
                </c:ext>
              </c:extLst>
            </c:dLbl>
            <c:spPr>
              <a:noFill/>
              <a:ln>
                <a:noFill/>
              </a:ln>
              <a:effectLst/>
            </c:spPr>
            <c:txPr>
              <a:bodyPr wrap="square" lIns="38100" tIns="19050" rIns="38100" bIns="19050" anchor="ctr">
                <a:spAutoFit/>
              </a:bodyPr>
              <a:lstStyle/>
              <a:p>
                <a:pPr>
                  <a:defRPr>
                    <a:solidFill>
                      <a:schemeClr val="tx1"/>
                    </a:solidFill>
                  </a:defRPr>
                </a:pPr>
                <a:endParaRPr lang="nl-NL"/>
              </a:p>
            </c:txPr>
            <c:dLblPos val="outEnd"/>
            <c:showLegendKey val="0"/>
            <c:showVal val="0"/>
            <c:showCatName val="1"/>
            <c:showSerName val="0"/>
            <c:showPercent val="0"/>
            <c:showBubbleSize val="0"/>
            <c:showLeaderLines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Lst>
          </c:dLbls>
          <c:cat>
            <c:strRef>
              <c:f>Sheet1!$A$2:$A$6</c:f>
              <c:strCache>
                <c:ptCount val="5"/>
                <c:pt idx="0">
                  <c:v>Ja, ik kom er vooral om spullen te kopen</c:v>
                </c:pt>
                <c:pt idx="1">
                  <c:v>Ja, ik kom er vooral om spullen te brengen</c:v>
                </c:pt>
                <c:pt idx="2">
                  <c:v>Ja, ik breng én koop er spullen</c:v>
                </c:pt>
                <c:pt idx="3">
                  <c:v>Nee, maar ik ken ze wel</c:v>
                </c:pt>
                <c:pt idx="4">
                  <c:v>Nee, ik ken ze niet</c:v>
                </c:pt>
              </c:strCache>
            </c:strRef>
          </c:cat>
          <c:val>
            <c:numRef>
              <c:f>Sheet1!$B$2:$B$6</c:f>
              <c:numCache>
                <c:formatCode>0%</c:formatCode>
                <c:ptCount val="5"/>
                <c:pt idx="0">
                  <c:v>6.6666666666666666E-2</c:v>
                </c:pt>
                <c:pt idx="1">
                  <c:v>0.37142857142857144</c:v>
                </c:pt>
                <c:pt idx="2">
                  <c:v>0.25238095238095243</c:v>
                </c:pt>
                <c:pt idx="3">
                  <c:v>0.25238095238095243</c:v>
                </c:pt>
                <c:pt idx="4">
                  <c:v>5.7142857142857148E-2</c:v>
                </c:pt>
              </c:numCache>
            </c:numRef>
          </c:val>
          <c:extLst>
            <c:ext xmlns:c16="http://schemas.microsoft.com/office/drawing/2014/chart" uri="{C3380CC4-5D6E-409C-BE32-E72D297353CC}">
              <c16:uniqueId val="{00000005-9102-45D9-B394-93296581BE86}"/>
            </c:ext>
          </c:extLst>
        </c:ser>
        <c:dLbls>
          <c:showLegendKey val="0"/>
          <c:showVal val="0"/>
          <c:showCatName val="0"/>
          <c:showSerName val="0"/>
          <c:showPercent val="0"/>
          <c:showBubbleSize val="0"/>
          <c:showLeaderLines val="1"/>
        </c:dLbls>
        <c:firstSliceAng val="0"/>
      </c:pieChart>
    </c:plotArea>
    <c:plotVisOnly val="1"/>
    <c:dispBlanksAs val="zero"/>
    <c:showDLblsOverMax val="1"/>
  </c:chart>
  <c:txPr>
    <a:bodyPr/>
    <a:lstStyle/>
    <a:p>
      <a:pPr>
        <a:defRPr sz="1000" smtId="4294967295"/>
      </a:pPr>
      <a:endParaRPr lang="nl-NL"/>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antwoorden</c:v>
                </c:pt>
              </c:strCache>
            </c:strRef>
          </c:tx>
          <c:dPt>
            <c:idx val="1"/>
            <c:bubble3D val="0"/>
            <c:spPr>
              <a:solidFill>
                <a:srgbClr val="63666A"/>
              </a:solidFill>
            </c:spPr>
            <c:extLst>
              <c:ext xmlns:c16="http://schemas.microsoft.com/office/drawing/2014/chart" uri="{C3380CC4-5D6E-409C-BE32-E72D297353CC}">
                <c16:uniqueId val="{00000001-7CA6-4060-9125-C5DC5E3B1D01}"/>
              </c:ext>
            </c:extLst>
          </c:dPt>
          <c:dPt>
            <c:idx val="2"/>
            <c:bubble3D val="0"/>
            <c:spPr>
              <a:solidFill>
                <a:srgbClr val="046A38"/>
              </a:solidFill>
            </c:spPr>
            <c:extLst>
              <c:ext xmlns:c16="http://schemas.microsoft.com/office/drawing/2014/chart" uri="{C3380CC4-5D6E-409C-BE32-E72D297353CC}">
                <c16:uniqueId val="{00000002-7CA6-4060-9125-C5DC5E3B1D01}"/>
              </c:ext>
            </c:extLst>
          </c:dPt>
          <c:dLbls>
            <c:dLbl>
              <c:idx val="0"/>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7CA6-4060-9125-C5DC5E3B1D01}"/>
                </c:ext>
              </c:extLst>
            </c:dLbl>
            <c:dLbl>
              <c:idx val="1"/>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7CA6-4060-9125-C5DC5E3B1D01}"/>
                </c:ext>
              </c:extLst>
            </c:dLbl>
            <c:dLbl>
              <c:idx val="2"/>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7CA6-4060-9125-C5DC5E3B1D01}"/>
                </c:ext>
              </c:extLst>
            </c:dLbl>
            <c:dLbl>
              <c:idx val="3"/>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7CA6-4060-9125-C5DC5E3B1D01}"/>
                </c:ext>
              </c:extLst>
            </c:dLbl>
            <c:spPr>
              <a:noFill/>
              <a:ln>
                <a:noFill/>
              </a:ln>
              <a:effectLst/>
            </c:spPr>
            <c:txPr>
              <a:bodyPr wrap="square" lIns="38100" tIns="19050" rIns="38100" bIns="19050" anchor="ctr">
                <a:spAutoFit/>
              </a:bodyPr>
              <a:lstStyle/>
              <a:p>
                <a:pPr>
                  <a:defRPr>
                    <a:solidFill>
                      <a:schemeClr val="tx1"/>
                    </a:solidFill>
                  </a:defRPr>
                </a:pPr>
                <a:endParaRPr lang="nl-NL"/>
              </a:p>
            </c:txPr>
            <c:dLblPos val="outEnd"/>
            <c:showLegendKey val="0"/>
            <c:showVal val="0"/>
            <c:showCatName val="1"/>
            <c:showSerName val="0"/>
            <c:showPercent val="0"/>
            <c:showBubbleSize val="0"/>
            <c:showLeaderLines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Lst>
          </c:dLbls>
          <c:cat>
            <c:strRef>
              <c:f>Sheet1!$A$2:$A$5</c:f>
              <c:strCache>
                <c:ptCount val="4"/>
                <c:pt idx="0">
                  <c:v>Ja, en die gebruik ik ook</c:v>
                </c:pt>
                <c:pt idx="1">
                  <c:v>Ja, maar ik gebruik ze niet</c:v>
                </c:pt>
                <c:pt idx="2">
                  <c:v>Nee, maar ik ben wel geïnteresseerd</c:v>
                </c:pt>
                <c:pt idx="3">
                  <c:v>Nee, ik ben ook niet geïnteresseerd</c:v>
                </c:pt>
              </c:strCache>
            </c:strRef>
          </c:cat>
          <c:val>
            <c:numRef>
              <c:f>Sheet1!$B$2:$B$5</c:f>
              <c:numCache>
                <c:formatCode>0%</c:formatCode>
                <c:ptCount val="4"/>
                <c:pt idx="0">
                  <c:v>0.14361702127659573</c:v>
                </c:pt>
                <c:pt idx="1">
                  <c:v>0.33510638297872342</c:v>
                </c:pt>
                <c:pt idx="2">
                  <c:v>0.25531914893617025</c:v>
                </c:pt>
                <c:pt idx="3">
                  <c:v>0.26595744680851063</c:v>
                </c:pt>
              </c:numCache>
            </c:numRef>
          </c:val>
          <c:extLst>
            <c:ext xmlns:c16="http://schemas.microsoft.com/office/drawing/2014/chart" uri="{C3380CC4-5D6E-409C-BE32-E72D297353CC}">
              <c16:uniqueId val="{00000004-7CA6-4060-9125-C5DC5E3B1D01}"/>
            </c:ext>
          </c:extLst>
        </c:ser>
        <c:dLbls>
          <c:showLegendKey val="0"/>
          <c:showVal val="0"/>
          <c:showCatName val="0"/>
          <c:showSerName val="0"/>
          <c:showPercent val="0"/>
          <c:showBubbleSize val="0"/>
          <c:showLeaderLines val="1"/>
        </c:dLbls>
        <c:firstSliceAng val="0"/>
      </c:pieChart>
    </c:plotArea>
    <c:plotVisOnly val="1"/>
    <c:dispBlanksAs val="zero"/>
    <c:showDLblsOverMax val="1"/>
  </c:chart>
  <c:txPr>
    <a:bodyPr/>
    <a:lstStyle/>
    <a:p>
      <a:pPr>
        <a:defRPr sz="1000" smtId="4294967295"/>
      </a:pPr>
      <a:endParaRPr lang="nl-NL"/>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antwoorden</c:v>
                </c:pt>
              </c:strCache>
            </c:strRef>
          </c:tx>
          <c:dPt>
            <c:idx val="1"/>
            <c:bubble3D val="0"/>
            <c:spPr>
              <a:solidFill>
                <a:schemeClr val="bg2"/>
              </a:solidFill>
            </c:spPr>
            <c:extLst>
              <c:ext xmlns:c16="http://schemas.microsoft.com/office/drawing/2014/chart" uri="{C3380CC4-5D6E-409C-BE32-E72D297353CC}">
                <c16:uniqueId val="{00000001-298A-4A69-ADF4-B7A14E40A71F}"/>
              </c:ext>
            </c:extLst>
          </c:dPt>
          <c:dPt>
            <c:idx val="2"/>
            <c:bubble3D val="0"/>
            <c:spPr>
              <a:solidFill>
                <a:srgbClr val="046A38"/>
              </a:solidFill>
            </c:spPr>
            <c:extLst>
              <c:ext xmlns:c16="http://schemas.microsoft.com/office/drawing/2014/chart" uri="{C3380CC4-5D6E-409C-BE32-E72D297353CC}">
                <c16:uniqueId val="{00000002-298A-4A69-ADF4-B7A14E40A71F}"/>
              </c:ext>
            </c:extLst>
          </c:dPt>
          <c:dLbls>
            <c:dLbl>
              <c:idx val="0"/>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298A-4A69-ADF4-B7A14E40A71F}"/>
                </c:ext>
              </c:extLst>
            </c:dLbl>
            <c:dLbl>
              <c:idx val="1"/>
              <c:layout>
                <c:manualLayout>
                  <c:x val="-0.10145679919100033"/>
                  <c:y val="-3.5108544839278888E-2"/>
                </c:manualLayout>
              </c:layout>
              <c:spPr/>
              <c:txPr>
                <a:bodyPr/>
                <a:lstStyle/>
                <a:p>
                  <a:pPr>
                    <a:defRPr smtId="4294967295">
                      <a:solidFill>
                        <a:schemeClr val="tx1"/>
                      </a:solidFill>
                    </a:defRPr>
                  </a:pPr>
                  <a:endParaRPr lang="nl-NL"/>
                </a:p>
              </c:txPr>
              <c:dLblPos val="bestFit"/>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298A-4A69-ADF4-B7A14E40A71F}"/>
                </c:ext>
              </c:extLst>
            </c:dLbl>
            <c:dLbl>
              <c:idx val="2"/>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298A-4A69-ADF4-B7A14E40A71F}"/>
                </c:ext>
              </c:extLst>
            </c:dLbl>
            <c:spPr>
              <a:noFill/>
              <a:ln>
                <a:noFill/>
              </a:ln>
              <a:effectLst/>
            </c:spPr>
            <c:txPr>
              <a:bodyPr wrap="square" lIns="38100" tIns="19050" rIns="38100" bIns="19050" anchor="ctr">
                <a:spAutoFit/>
              </a:bodyPr>
              <a:lstStyle/>
              <a:p>
                <a:pPr>
                  <a:defRPr>
                    <a:solidFill>
                      <a:schemeClr val="tx1"/>
                    </a:solidFill>
                  </a:defRPr>
                </a:pPr>
                <a:endParaRPr lang="nl-NL"/>
              </a:p>
            </c:txPr>
            <c:dLblPos val="outEnd"/>
            <c:showLegendKey val="0"/>
            <c:showVal val="0"/>
            <c:showCatName val="1"/>
            <c:showSerName val="0"/>
            <c:showPercent val="0"/>
            <c:showBubbleSize val="0"/>
            <c:showLeaderLines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Lst>
          </c:dLbls>
          <c:cat>
            <c:strRef>
              <c:f>Sheet1!$A$2:$A$4</c:f>
              <c:strCache>
                <c:ptCount val="3"/>
                <c:pt idx="0">
                  <c:v>Ja</c:v>
                </c:pt>
                <c:pt idx="1">
                  <c:v>Nee, maar ik ga dit wel doen</c:v>
                </c:pt>
                <c:pt idx="2">
                  <c:v>Nee, ik vind het geen probleem om reclamepost te ontvangen waarop mijn adres staat</c:v>
                </c:pt>
              </c:strCache>
            </c:strRef>
          </c:cat>
          <c:val>
            <c:numRef>
              <c:f>Sheet1!$B$2:$B$4</c:f>
              <c:numCache>
                <c:formatCode>0%</c:formatCode>
                <c:ptCount val="3"/>
                <c:pt idx="0">
                  <c:v>0.37073170731707322</c:v>
                </c:pt>
                <c:pt idx="1">
                  <c:v>0.31707317073170732</c:v>
                </c:pt>
                <c:pt idx="2">
                  <c:v>0.31219512195121951</c:v>
                </c:pt>
              </c:numCache>
            </c:numRef>
          </c:val>
          <c:extLst>
            <c:ext xmlns:c16="http://schemas.microsoft.com/office/drawing/2014/chart" uri="{C3380CC4-5D6E-409C-BE32-E72D297353CC}">
              <c16:uniqueId val="{00000003-298A-4A69-ADF4-B7A14E40A71F}"/>
            </c:ext>
          </c:extLst>
        </c:ser>
        <c:dLbls>
          <c:showLegendKey val="0"/>
          <c:showVal val="0"/>
          <c:showCatName val="0"/>
          <c:showSerName val="0"/>
          <c:showPercent val="0"/>
          <c:showBubbleSize val="0"/>
          <c:showLeaderLines val="1"/>
        </c:dLbls>
        <c:firstSliceAng val="0"/>
      </c:pieChart>
    </c:plotArea>
    <c:plotVisOnly val="1"/>
    <c:dispBlanksAs val="zero"/>
    <c:showDLblsOverMax val="1"/>
  </c:chart>
  <c:txPr>
    <a:bodyPr/>
    <a:lstStyle/>
    <a:p>
      <a:pPr>
        <a:defRPr sz="1000" smtId="4294967295"/>
      </a:pPr>
      <a:endParaRPr lang="nl-NL"/>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antwoorden</c:v>
                </c:pt>
              </c:strCache>
            </c:strRef>
          </c:tx>
          <c:dPt>
            <c:idx val="1"/>
            <c:bubble3D val="0"/>
            <c:spPr>
              <a:solidFill>
                <a:srgbClr val="63666A"/>
              </a:solidFill>
            </c:spPr>
            <c:extLst>
              <c:ext xmlns:c16="http://schemas.microsoft.com/office/drawing/2014/chart" uri="{C3380CC4-5D6E-409C-BE32-E72D297353CC}">
                <c16:uniqueId val="{00000001-3747-4FA5-B003-8297CEAB86DE}"/>
              </c:ext>
            </c:extLst>
          </c:dPt>
          <c:dPt>
            <c:idx val="2"/>
            <c:bubble3D val="0"/>
            <c:spPr>
              <a:solidFill>
                <a:srgbClr val="046A38"/>
              </a:solidFill>
            </c:spPr>
            <c:extLst>
              <c:ext xmlns:c16="http://schemas.microsoft.com/office/drawing/2014/chart" uri="{C3380CC4-5D6E-409C-BE32-E72D297353CC}">
                <c16:uniqueId val="{00000002-3747-4FA5-B003-8297CEAB86DE}"/>
              </c:ext>
            </c:extLst>
          </c:dPt>
          <c:dLbls>
            <c:dLbl>
              <c:idx val="0"/>
              <c:layout>
                <c:manualLayout>
                  <c:x val="-0.1451612665348159"/>
                  <c:y val="0"/>
                </c:manualLayout>
              </c:layout>
              <c:spPr/>
              <c:txPr>
                <a:bodyPr/>
                <a:lstStyle/>
                <a:p>
                  <a:pPr>
                    <a:defRPr smtId="4294967295">
                      <a:solidFill>
                        <a:schemeClr val="tx1"/>
                      </a:solidFill>
                    </a:defRPr>
                  </a:pPr>
                  <a:endParaRPr lang="nl-NL"/>
                </a:p>
              </c:txPr>
              <c:dLblPos val="bestFit"/>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3747-4FA5-B003-8297CEAB86DE}"/>
                </c:ext>
              </c:extLst>
            </c:dLbl>
            <c:dLbl>
              <c:idx val="1"/>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3747-4FA5-B003-8297CEAB86DE}"/>
                </c:ext>
              </c:extLst>
            </c:dLbl>
            <c:dLbl>
              <c:idx val="2"/>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3747-4FA5-B003-8297CEAB86DE}"/>
                </c:ext>
              </c:extLst>
            </c:dLbl>
            <c:dLbl>
              <c:idx val="3"/>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3747-4FA5-B003-8297CEAB86DE}"/>
                </c:ext>
              </c:extLst>
            </c:dLbl>
            <c:spPr>
              <a:noFill/>
              <a:ln>
                <a:noFill/>
              </a:ln>
              <a:effectLst/>
            </c:spPr>
            <c:txPr>
              <a:bodyPr wrap="square" lIns="38100" tIns="19050" rIns="38100" bIns="19050" anchor="ctr">
                <a:spAutoFit/>
              </a:bodyPr>
              <a:lstStyle/>
              <a:p>
                <a:pPr>
                  <a:defRPr>
                    <a:solidFill>
                      <a:schemeClr val="tx1"/>
                    </a:solidFill>
                  </a:defRPr>
                </a:pPr>
                <a:endParaRPr lang="nl-NL"/>
              </a:p>
            </c:txPr>
            <c:dLblPos val="outEnd"/>
            <c:showLegendKey val="0"/>
            <c:showVal val="0"/>
            <c:showCatName val="1"/>
            <c:showSerName val="0"/>
            <c:showPercent val="0"/>
            <c:showBubbleSize val="0"/>
            <c:showLeaderLines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Lst>
          </c:dLbls>
          <c:cat>
            <c:strRef>
              <c:f>Sheet1!$A$2:$A$5</c:f>
              <c:strCache>
                <c:ptCount val="4"/>
                <c:pt idx="0">
                  <c:v>Ja, ik gebruik dergelijke deelplatforms ook</c:v>
                </c:pt>
                <c:pt idx="1">
                  <c:v>Ja, maar ik gebruik ze niet of nauwelijks</c:v>
                </c:pt>
                <c:pt idx="2">
                  <c:v>Nee, maar ik zou dergelijke platforms wel willen gebruiken</c:v>
                </c:pt>
                <c:pt idx="3">
                  <c:v>Nee, ik ga deze platforms ook niet gebruiken</c:v>
                </c:pt>
              </c:strCache>
            </c:strRef>
          </c:cat>
          <c:val>
            <c:numRef>
              <c:f>Sheet1!$B$2:$B$5</c:f>
              <c:numCache>
                <c:formatCode>0%</c:formatCode>
                <c:ptCount val="4"/>
                <c:pt idx="0">
                  <c:v>2.9268292682926831E-2</c:v>
                </c:pt>
                <c:pt idx="1">
                  <c:v>0.20487804878048782</c:v>
                </c:pt>
                <c:pt idx="2">
                  <c:v>0.31707317073170732</c:v>
                </c:pt>
                <c:pt idx="3">
                  <c:v>0.44878048780487806</c:v>
                </c:pt>
              </c:numCache>
            </c:numRef>
          </c:val>
          <c:extLst>
            <c:ext xmlns:c16="http://schemas.microsoft.com/office/drawing/2014/chart" uri="{C3380CC4-5D6E-409C-BE32-E72D297353CC}">
              <c16:uniqueId val="{00000004-3747-4FA5-B003-8297CEAB86DE}"/>
            </c:ext>
          </c:extLst>
        </c:ser>
        <c:dLbls>
          <c:showLegendKey val="0"/>
          <c:showVal val="0"/>
          <c:showCatName val="0"/>
          <c:showSerName val="0"/>
          <c:showPercent val="0"/>
          <c:showBubbleSize val="0"/>
          <c:showLeaderLines val="1"/>
        </c:dLbls>
        <c:firstSliceAng val="0"/>
      </c:pieChart>
    </c:plotArea>
    <c:plotVisOnly val="1"/>
    <c:dispBlanksAs val="zero"/>
    <c:showDLblsOverMax val="1"/>
  </c:chart>
  <c:txPr>
    <a:bodyPr/>
    <a:lstStyle/>
    <a:p>
      <a:pPr>
        <a:defRPr sz="1000" smtId="4294967295"/>
      </a:pPr>
      <a:endParaRPr lang="nl-NL"/>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antwoorden</c:v>
                </c:pt>
              </c:strCache>
            </c:strRef>
          </c:tx>
          <c:dPt>
            <c:idx val="0"/>
            <c:bubble3D val="0"/>
            <c:spPr>
              <a:solidFill>
                <a:srgbClr val="046A38"/>
              </a:solidFill>
            </c:spPr>
            <c:extLst>
              <c:ext xmlns:c16="http://schemas.microsoft.com/office/drawing/2014/chart" uri="{C3380CC4-5D6E-409C-BE32-E72D297353CC}">
                <c16:uniqueId val="{00000000-0139-4C86-9DB6-743F035B1BC9}"/>
              </c:ext>
            </c:extLst>
          </c:dPt>
          <c:dPt>
            <c:idx val="1"/>
            <c:bubble3D val="0"/>
            <c:spPr>
              <a:solidFill>
                <a:srgbClr val="EF002B"/>
              </a:solidFill>
            </c:spPr>
            <c:extLst>
              <c:ext xmlns:c16="http://schemas.microsoft.com/office/drawing/2014/chart" uri="{C3380CC4-5D6E-409C-BE32-E72D297353CC}">
                <c16:uniqueId val="{00000001-0139-4C86-9DB6-743F035B1BC9}"/>
              </c:ext>
            </c:extLst>
          </c:dPt>
          <c:dPt>
            <c:idx val="2"/>
            <c:bubble3D val="0"/>
            <c:spPr>
              <a:solidFill>
                <a:schemeClr val="bg2"/>
              </a:solidFill>
            </c:spPr>
            <c:extLst>
              <c:ext xmlns:c16="http://schemas.microsoft.com/office/drawing/2014/chart" uri="{C3380CC4-5D6E-409C-BE32-E72D297353CC}">
                <c16:uniqueId val="{00000002-0139-4C86-9DB6-743F035B1BC9}"/>
              </c:ext>
            </c:extLst>
          </c:dPt>
          <c:dPt>
            <c:idx val="3"/>
            <c:bubble3D val="0"/>
            <c:spPr>
              <a:solidFill>
                <a:srgbClr val="63666A"/>
              </a:solidFill>
            </c:spPr>
            <c:extLst>
              <c:ext xmlns:c16="http://schemas.microsoft.com/office/drawing/2014/chart" uri="{C3380CC4-5D6E-409C-BE32-E72D297353CC}">
                <c16:uniqueId val="{00000003-0139-4C86-9DB6-743F035B1BC9}"/>
              </c:ext>
            </c:extLst>
          </c:dPt>
          <c:dLbls>
            <c:dLbl>
              <c:idx val="0"/>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0139-4C86-9DB6-743F035B1BC9}"/>
                </c:ext>
              </c:extLst>
            </c:dLbl>
            <c:dLbl>
              <c:idx val="1"/>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0139-4C86-9DB6-743F035B1BC9}"/>
                </c:ext>
              </c:extLst>
            </c:dLbl>
            <c:dLbl>
              <c:idx val="2"/>
              <c:spPr/>
              <c:txPr>
                <a:bodyPr/>
                <a:lstStyle/>
                <a:p>
                  <a:pPr>
                    <a:defRPr smtId="4294967295">
                      <a:solidFill>
                        <a:schemeClr val="tx1"/>
                      </a:solidFill>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0139-4C86-9DB6-743F035B1BC9}"/>
                </c:ext>
              </c:extLst>
            </c:dLbl>
            <c:dLbl>
              <c:idx val="3"/>
              <c:layout>
                <c:manualLayout>
                  <c:x val="0.22008321055278521"/>
                  <c:y val="0"/>
                </c:manualLayout>
              </c:layout>
              <c:spPr/>
              <c:txPr>
                <a:bodyPr/>
                <a:lstStyle/>
                <a:p>
                  <a:pPr>
                    <a:defRPr smtId="4294967295">
                      <a:solidFill>
                        <a:schemeClr val="tx1"/>
                      </a:solidFill>
                    </a:defRPr>
                  </a:pPr>
                  <a:endParaRPr lang="nl-NL"/>
                </a:p>
              </c:txPr>
              <c:dLblPos val="bestFit"/>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0139-4C86-9DB6-743F035B1BC9}"/>
                </c:ext>
              </c:extLst>
            </c:dLbl>
            <c:spPr>
              <a:noFill/>
              <a:ln>
                <a:noFill/>
              </a:ln>
              <a:effectLst/>
            </c:spPr>
            <c:txPr>
              <a:bodyPr wrap="square" lIns="38100" tIns="19050" rIns="38100" bIns="19050" anchor="ctr">
                <a:spAutoFit/>
              </a:bodyPr>
              <a:lstStyle/>
              <a:p>
                <a:pPr>
                  <a:defRPr>
                    <a:solidFill>
                      <a:schemeClr val="tx1"/>
                    </a:solidFill>
                  </a:defRPr>
                </a:pPr>
                <a:endParaRPr lang="nl-NL"/>
              </a:p>
            </c:txPr>
            <c:dLblPos val="outEnd"/>
            <c:showLegendKey val="0"/>
            <c:showVal val="0"/>
            <c:showCatName val="1"/>
            <c:showSerName val="0"/>
            <c:showPercent val="0"/>
            <c:showBubbleSize val="0"/>
            <c:showLeaderLines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Lst>
          </c:dLbls>
          <c:cat>
            <c:strRef>
              <c:f>Sheet1!$A$2:$A$5</c:f>
              <c:strCache>
                <c:ptCount val="4"/>
                <c:pt idx="0">
                  <c:v>Ja, maar ik kom er nooit</c:v>
                </c:pt>
                <c:pt idx="1">
                  <c:v>Ja, ik kom er met enige regelmaat om iets te laten repareren</c:v>
                </c:pt>
                <c:pt idx="2">
                  <c:v>Nee, ik ken het nog niet. Ik ben wel van plan er gebruik van te gaan maken</c:v>
                </c:pt>
                <c:pt idx="3">
                  <c:v>Nee, ik ken het niet. Ik ga er waarschijnlijk geen gebruik van maken</c:v>
                </c:pt>
              </c:strCache>
            </c:strRef>
          </c:cat>
          <c:val>
            <c:numRef>
              <c:f>Sheet1!$B$2:$B$5</c:f>
              <c:numCache>
                <c:formatCode>0%</c:formatCode>
                <c:ptCount val="4"/>
                <c:pt idx="0">
                  <c:v>0.72857142857142854</c:v>
                </c:pt>
                <c:pt idx="1">
                  <c:v>9.5238095238095233E-2</c:v>
                </c:pt>
                <c:pt idx="2">
                  <c:v>0.12857142857142859</c:v>
                </c:pt>
                <c:pt idx="3">
                  <c:v>4.7619047619047616E-2</c:v>
                </c:pt>
              </c:numCache>
            </c:numRef>
          </c:val>
          <c:extLst>
            <c:ext xmlns:c16="http://schemas.microsoft.com/office/drawing/2014/chart" uri="{C3380CC4-5D6E-409C-BE32-E72D297353CC}">
              <c16:uniqueId val="{00000004-0139-4C86-9DB6-743F035B1BC9}"/>
            </c:ext>
          </c:extLst>
        </c:ser>
        <c:dLbls>
          <c:showLegendKey val="0"/>
          <c:showVal val="0"/>
          <c:showCatName val="0"/>
          <c:showSerName val="0"/>
          <c:showPercent val="0"/>
          <c:showBubbleSize val="0"/>
          <c:showLeaderLines val="1"/>
        </c:dLbls>
        <c:firstSliceAng val="0"/>
      </c:pieChart>
    </c:plotArea>
    <c:plotVisOnly val="1"/>
    <c:dispBlanksAs val="zero"/>
    <c:showDLblsOverMax val="1"/>
  </c:chart>
  <c:txPr>
    <a:bodyPr/>
    <a:lstStyle/>
    <a:p>
      <a:pPr>
        <a:defRPr sz="1000" smtId="4294967295"/>
      </a:pPr>
      <a:endParaRPr lang="nl-N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antwoorden</c:v>
                </c:pt>
              </c:strCache>
            </c:strRef>
          </c:tx>
          <c:dPt>
            <c:idx val="0"/>
            <c:bubble3D val="0"/>
            <c:spPr>
              <a:solidFill>
                <a:schemeClr val="accent1"/>
              </a:solidFill>
              <a:ln>
                <a:noFill/>
              </a:ln>
              <a:effectLst/>
            </c:spPr>
            <c:extLst>
              <c:ext xmlns:c16="http://schemas.microsoft.com/office/drawing/2014/chart" uri="{C3380CC4-5D6E-409C-BE32-E72D297353CC}">
                <c16:uniqueId val="{00000000-6D46-413D-AFB7-132DC9D3C031}"/>
              </c:ext>
            </c:extLst>
          </c:dPt>
          <c:dPt>
            <c:idx val="1"/>
            <c:bubble3D val="0"/>
            <c:spPr>
              <a:solidFill>
                <a:srgbClr val="63666A"/>
              </a:solidFill>
              <a:ln>
                <a:noFill/>
              </a:ln>
              <a:effectLst/>
            </c:spPr>
            <c:extLst>
              <c:ext xmlns:c16="http://schemas.microsoft.com/office/drawing/2014/chart" uri="{C3380CC4-5D6E-409C-BE32-E72D297353CC}">
                <c16:uniqueId val="{00000001-6D46-413D-AFB7-132DC9D3C031}"/>
              </c:ext>
            </c:extLst>
          </c:dPt>
          <c:dPt>
            <c:idx val="2"/>
            <c:bubble3D val="0"/>
            <c:spPr>
              <a:solidFill>
                <a:schemeClr val="tx2"/>
              </a:solidFill>
              <a:ln>
                <a:noFill/>
              </a:ln>
              <a:effectLst/>
            </c:spPr>
            <c:extLst>
              <c:ext xmlns:c16="http://schemas.microsoft.com/office/drawing/2014/chart" uri="{C3380CC4-5D6E-409C-BE32-E72D297353CC}">
                <c16:uniqueId val="{00000002-6D46-413D-AFB7-132DC9D3C031}"/>
              </c:ext>
            </c:extLst>
          </c:dPt>
          <c:dPt>
            <c:idx val="3"/>
            <c:bubble3D val="0"/>
            <c:spPr>
              <a:solidFill>
                <a:schemeClr val="accent4"/>
              </a:solidFill>
              <a:ln>
                <a:noFill/>
              </a:ln>
              <a:effectLst/>
            </c:spPr>
            <c:extLst>
              <c:ext xmlns:c16="http://schemas.microsoft.com/office/drawing/2014/chart" uri="{C3380CC4-5D6E-409C-BE32-E72D297353CC}">
                <c16:uniqueId val="{00000003-6D46-413D-AFB7-132DC9D3C031}"/>
              </c:ext>
            </c:extLst>
          </c:dPt>
          <c:dLbls>
            <c:dLbl>
              <c:idx val="0"/>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6D46-413D-AFB7-132DC9D3C031}"/>
                </c:ext>
              </c:extLst>
            </c:dLbl>
            <c:dLbl>
              <c:idx val="1"/>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6D46-413D-AFB7-132DC9D3C031}"/>
                </c:ext>
              </c:extLst>
            </c:dLbl>
            <c:dLbl>
              <c:idx val="2"/>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6D46-413D-AFB7-132DC9D3C031}"/>
                </c:ext>
              </c:extLst>
            </c:dLbl>
            <c:dLbl>
              <c:idx val="3"/>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6D46-413D-AFB7-132DC9D3C03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l-NL"/>
              </a:p>
            </c:txPr>
            <c:dLblPos val="outEnd"/>
            <c:showLegendKey val="0"/>
            <c:showVal val="0"/>
            <c:showCatName val="1"/>
            <c:showSerName val="0"/>
            <c:showPercent val="0"/>
            <c:showBubbleSize val="0"/>
            <c:showLeaderLines val="1"/>
            <c:leaderLines>
              <c:spPr>
                <a:ln w="6350" cap="flat" cmpd="sng" algn="ctr">
                  <a:solidFill>
                    <a:schemeClr val="tx1"/>
                  </a:solidFill>
                  <a:prstDash val="solid"/>
                  <a:round/>
                </a:ln>
                <a:effectLst/>
              </c:spPr>
            </c:leaderLines>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Lst>
          </c:dLbls>
          <c:cat>
            <c:strRef>
              <c:f>Sheet1!$A$2:$A$5</c:f>
              <c:strCache>
                <c:ptCount val="4"/>
                <c:pt idx="0">
                  <c:v>Ja, liefst 1 x per seizoen in het voorjaar en najaar</c:v>
                </c:pt>
                <c:pt idx="1">
                  <c:v>Ja, liefst 2 x per seizoen in het voorjaar en najaar</c:v>
                </c:pt>
                <c:pt idx="2">
                  <c:v>Nee, dat gebruik ik niet</c:v>
                </c:pt>
                <c:pt idx="3">
                  <c:v>Weet ik niet</c:v>
                </c:pt>
              </c:strCache>
            </c:strRef>
          </c:cat>
          <c:val>
            <c:numRef>
              <c:f>Sheet1!$B$2:$B$5</c:f>
              <c:numCache>
                <c:formatCode>0%</c:formatCode>
                <c:ptCount val="4"/>
                <c:pt idx="0">
                  <c:v>0.16990291262135923</c:v>
                </c:pt>
                <c:pt idx="1">
                  <c:v>0.11650485436893204</c:v>
                </c:pt>
                <c:pt idx="2">
                  <c:v>0.6165048543689321</c:v>
                </c:pt>
                <c:pt idx="3">
                  <c:v>9.7087378640776698E-2</c:v>
                </c:pt>
              </c:numCache>
            </c:numRef>
          </c:val>
          <c:extLst>
            <c:ext xmlns:c16="http://schemas.microsoft.com/office/drawing/2014/chart" uri="{C3380CC4-5D6E-409C-BE32-E72D297353CC}">
              <c16:uniqueId val="{00000004-6D46-413D-AFB7-132DC9D3C03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zero"/>
    <c:showDLblsOverMax val="1"/>
  </c:chart>
  <c:spPr>
    <a:noFill/>
    <a:ln w="6350" cap="flat" cmpd="sng" algn="ctr">
      <a:noFill/>
      <a:prstDash val="solid"/>
      <a:miter lim="800000"/>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antwoorden</c:v>
                </c:pt>
              </c:strCache>
            </c:strRef>
          </c:tx>
          <c:spPr>
            <a:solidFill>
              <a:srgbClr val="046A38"/>
            </a:solidFill>
            <a:ln>
              <a:noFill/>
            </a:ln>
            <a:effectLst/>
          </c:spPr>
          <c:invertIfNegative val="0"/>
          <c:dLbls>
            <c:dLbl>
              <c:idx val="0"/>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D6BE-4CD4-B37B-E7565B17B40B}"/>
                </c:ext>
              </c:extLst>
            </c:dLbl>
            <c:dLbl>
              <c:idx val="1"/>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D6BE-4CD4-B37B-E7565B17B40B}"/>
                </c:ext>
              </c:extLst>
            </c:dLbl>
            <c:dLbl>
              <c:idx val="2"/>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D6BE-4CD4-B37B-E7565B17B40B}"/>
                </c:ext>
              </c:extLst>
            </c:dLbl>
            <c:dLbl>
              <c:idx val="3"/>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D6BE-4CD4-B37B-E7565B17B40B}"/>
                </c:ext>
              </c:extLst>
            </c:dLbl>
            <c:dLbl>
              <c:idx val="4"/>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D6BE-4CD4-B37B-E7565B17B40B}"/>
                </c:ext>
              </c:extLst>
            </c:dLbl>
            <c:dLbl>
              <c:idx val="5"/>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D6BE-4CD4-B37B-E7565B17B40B}"/>
                </c:ext>
              </c:extLst>
            </c:dLbl>
            <c:dLbl>
              <c:idx val="6"/>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D6BE-4CD4-B37B-E7565B17B40B}"/>
                </c:ext>
              </c:extLst>
            </c:dLbl>
            <c:dLbl>
              <c:idx val="7"/>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D6BE-4CD4-B37B-E7565B17B40B}"/>
                </c:ext>
              </c:extLst>
            </c:dLbl>
            <c:dLbl>
              <c:idx val="8"/>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D6BE-4CD4-B37B-E7565B17B40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smtId="4294967295">
                    <a:solidFill>
                      <a:schemeClr val="tx1"/>
                    </a:solidFill>
                    <a:latin typeface="+mn-lt"/>
                    <a:ea typeface="+mn-ea"/>
                    <a:cs typeface="+mn-cs"/>
                  </a:defRPr>
                </a:pPr>
                <a:endParaRPr lang="nl-NL"/>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Sheet1!$A$2:$A$10</c:f>
              <c:strCache>
                <c:ptCount val="9"/>
                <c:pt idx="0">
                  <c:v>Niets, ik scheid al mijn oud papier en karton al</c:v>
                </c:pt>
                <c:pt idx="1">
                  <c:v>Voorzieningen, meer ondergrondse containers voor oud papier en karton</c:v>
                </c:pt>
                <c:pt idx="2">
                  <c:v>Voorzieningen, een minicontainer aan huis voor oud papier en karton die bijvoorbeeld 1 keer in de 4 weken geleegd wordt</c:v>
                </c:pt>
                <c:pt idx="3">
                  <c:v>Kennis over wat wel/niet bij het oud papier en karton mag</c:v>
                </c:pt>
                <c:pt idx="4">
                  <c:v>Anders</c:v>
                </c:pt>
                <c:pt idx="5">
                  <c:v>Informatie over de locaties waar het oud papier en karton ingezameld wordt</c:v>
                </c:pt>
                <c:pt idx="6">
                  <c:v>Tips om oud papier en karton makkelijk en goed te scheiden</c:v>
                </c:pt>
                <c:pt idx="7">
                  <c:v>Als ik moet betalen voor het aantal kilo’s restafval dat ik aanbied</c:v>
                </c:pt>
                <c:pt idx="8">
                  <c:v>Informatie over waarom scheiden belangrijk is</c:v>
                </c:pt>
              </c:strCache>
            </c:strRef>
          </c:cat>
          <c:val>
            <c:numRef>
              <c:f>Sheet1!$B$2:$B$10</c:f>
              <c:numCache>
                <c:formatCode>0%</c:formatCode>
                <c:ptCount val="9"/>
                <c:pt idx="0">
                  <c:v>0.69668246445497628</c:v>
                </c:pt>
                <c:pt idx="1">
                  <c:v>0.25118483412322273</c:v>
                </c:pt>
                <c:pt idx="2">
                  <c:v>0.18009478672985782</c:v>
                </c:pt>
                <c:pt idx="3">
                  <c:v>0.11374407582938389</c:v>
                </c:pt>
                <c:pt idx="4">
                  <c:v>9.004739336492891E-2</c:v>
                </c:pt>
                <c:pt idx="5">
                  <c:v>6.6350710900473939E-2</c:v>
                </c:pt>
                <c:pt idx="6">
                  <c:v>3.3175355450236969E-2</c:v>
                </c:pt>
                <c:pt idx="7">
                  <c:v>2.8436018957345974E-2</c:v>
                </c:pt>
                <c:pt idx="8">
                  <c:v>2.3696682464454978E-2</c:v>
                </c:pt>
              </c:numCache>
            </c:numRef>
          </c:val>
          <c:extLst>
            <c:ext xmlns:c16="http://schemas.microsoft.com/office/drawing/2014/chart" uri="{C3380CC4-5D6E-409C-BE32-E72D297353CC}">
              <c16:uniqueId val="{00000009-D6BE-4CD4-B37B-E7565B17B40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crossAx val="66437120"/>
        <c:crosses val="autoZero"/>
        <c:auto val="0"/>
        <c:lblAlgn val="ctr"/>
        <c:lblOffset val="100"/>
        <c:noMultiLvlLbl val="0"/>
      </c:catAx>
      <c:valAx>
        <c:axId val="66437120"/>
        <c:scaling>
          <c:orientation val="minMax"/>
          <c:min val="0"/>
        </c:scaling>
        <c:delete val="1"/>
        <c:axPos val="t"/>
        <c:numFmt formatCode="0%" sourceLinked="0"/>
        <c:majorTickMark val="out"/>
        <c:minorTickMark val="none"/>
        <c:tickLblPos val="high"/>
        <c:crossAx val="67451136"/>
        <c:crosses val="autoZero"/>
        <c:crossBetween val="between"/>
      </c:valAx>
      <c:spPr>
        <a:noFill/>
        <a:ln>
          <a:noFill/>
        </a:ln>
        <a:effectLst/>
      </c:spPr>
    </c:plotArea>
    <c:plotVisOnly val="1"/>
    <c:dispBlanksAs val="zero"/>
    <c:showDLblsOverMax val="1"/>
  </c:chart>
  <c:spPr>
    <a:noFill/>
    <a:ln w="6350" cap="flat" cmpd="sng" algn="ctr">
      <a:noFill/>
      <a:prstDash val="solid"/>
      <a:miter lim="800000"/>
    </a:ln>
    <a:effectLst/>
  </c:spPr>
  <c:txPr>
    <a:bodyPr/>
    <a:lstStyle/>
    <a:p>
      <a:pPr>
        <a:defRPr sz="1000" smtId="4294967295"/>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antwoorden</c:v>
                </c:pt>
              </c:strCache>
            </c:strRef>
          </c:tx>
          <c:spPr>
            <a:solidFill>
              <a:srgbClr val="046A38"/>
            </a:solidFill>
          </c:spPr>
          <c:invertIfNegative val="0"/>
          <c:dLbls>
            <c:dLbl>
              <c:idx val="0"/>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A274-42F8-A056-0997C5F8BA6E}"/>
                </c:ext>
              </c:extLst>
            </c:dLbl>
            <c:dLbl>
              <c:idx val="1"/>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A274-42F8-A056-0997C5F8BA6E}"/>
                </c:ext>
              </c:extLst>
            </c:dLbl>
            <c:dLbl>
              <c:idx val="2"/>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A274-42F8-A056-0997C5F8BA6E}"/>
                </c:ext>
              </c:extLst>
            </c:dLbl>
            <c:dLbl>
              <c:idx val="3"/>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A274-42F8-A056-0997C5F8BA6E}"/>
                </c:ext>
              </c:extLst>
            </c:dLbl>
            <c:dLbl>
              <c:idx val="4"/>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A274-42F8-A056-0997C5F8BA6E}"/>
                </c:ext>
              </c:extLst>
            </c:dLbl>
            <c:dLbl>
              <c:idx val="5"/>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A274-42F8-A056-0997C5F8BA6E}"/>
                </c:ext>
              </c:extLst>
            </c:dLbl>
            <c:dLbl>
              <c:idx val="6"/>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A274-42F8-A056-0997C5F8BA6E}"/>
                </c:ext>
              </c:extLst>
            </c:dLbl>
            <c:dLbl>
              <c:idx val="7"/>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A274-42F8-A056-0997C5F8BA6E}"/>
                </c:ext>
              </c:extLst>
            </c:dLbl>
            <c:dLbl>
              <c:idx val="8"/>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A274-42F8-A056-0997C5F8BA6E}"/>
                </c:ext>
              </c:extLst>
            </c:dLbl>
            <c:spPr>
              <a:noFill/>
              <a:ln>
                <a:noFill/>
              </a:ln>
              <a:effectLst/>
            </c:sp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Sheet1!$A$2:$A$10</c:f>
              <c:strCache>
                <c:ptCount val="9"/>
                <c:pt idx="0">
                  <c:v>Niets, ik scheid al mijn textiel al</c:v>
                </c:pt>
                <c:pt idx="1">
                  <c:v>Kennis over wat wel/niet bij het textiel mag</c:v>
                </c:pt>
                <c:pt idx="2">
                  <c:v>Informatie over de locaties waar het textiel ingezameld wordt</c:v>
                </c:pt>
                <c:pt idx="3">
                  <c:v>Voorzieningen, meer inzamelcontainers</c:v>
                </c:pt>
                <c:pt idx="4">
                  <c:v>Informatie waarom textiel scheiden belangrijk is (wat er met textiel gebeurt)</c:v>
                </c:pt>
                <c:pt idx="5">
                  <c:v>Inzameling aan huis</c:v>
                </c:pt>
                <c:pt idx="6">
                  <c:v>Tips om textiel makkelijk en goed te scheiden</c:v>
                </c:pt>
                <c:pt idx="7">
                  <c:v>Anders</c:v>
                </c:pt>
                <c:pt idx="8">
                  <c:v>Als ik moet betalen voor het aantal kilo’s restafval dat ik aanbied</c:v>
                </c:pt>
              </c:strCache>
            </c:strRef>
          </c:cat>
          <c:val>
            <c:numRef>
              <c:f>Sheet1!$B$2:$B$10</c:f>
              <c:numCache>
                <c:formatCode>0%</c:formatCode>
                <c:ptCount val="9"/>
                <c:pt idx="0">
                  <c:v>0.51184834123222744</c:v>
                </c:pt>
                <c:pt idx="1">
                  <c:v>0.3364928909952607</c:v>
                </c:pt>
                <c:pt idx="2">
                  <c:v>0.22748815165876779</c:v>
                </c:pt>
                <c:pt idx="3">
                  <c:v>0.18009478672985782</c:v>
                </c:pt>
                <c:pt idx="4">
                  <c:v>0.15639810426540285</c:v>
                </c:pt>
                <c:pt idx="5">
                  <c:v>9.9526066350710901E-2</c:v>
                </c:pt>
                <c:pt idx="6">
                  <c:v>8.0568720379146919E-2</c:v>
                </c:pt>
                <c:pt idx="7">
                  <c:v>5.2132701421800945E-2</c:v>
                </c:pt>
                <c:pt idx="8">
                  <c:v>2.3696682464454978E-2</c:v>
                </c:pt>
              </c:numCache>
            </c:numRef>
          </c:val>
          <c:extLst>
            <c:ext xmlns:c16="http://schemas.microsoft.com/office/drawing/2014/chart" uri="{C3380CC4-5D6E-409C-BE32-E72D297353CC}">
              <c16:uniqueId val="{00000009-A274-42F8-A056-0997C5F8BA6E}"/>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min val="0"/>
        </c:scaling>
        <c:delete val="1"/>
        <c:axPos val="t"/>
        <c:numFmt formatCode="0%" sourceLinked="0"/>
        <c:majorTickMark val="out"/>
        <c:minorTickMark val="none"/>
        <c:tickLblPos val="high"/>
        <c:crossAx val="67451136"/>
        <c:crosses val="autoZero"/>
        <c:crossBetween val="between"/>
      </c:valAx>
      <c:spPr>
        <a:solidFill>
          <a:schemeClr val="bg1">
            <a:alpha val="0"/>
          </a:schemeClr>
        </a:solidFill>
      </c:spPr>
    </c:plotArea>
    <c:plotVisOnly val="1"/>
    <c:dispBlanksAs val="zero"/>
    <c:showDLblsOverMax val="1"/>
  </c:chart>
  <c:txPr>
    <a:bodyPr/>
    <a:lstStyle/>
    <a:p>
      <a:pPr>
        <a:defRPr sz="1000" smtId="4294967295"/>
      </a:pPr>
      <a:endParaRPr lang="nl-N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antwoorden</c:v>
                </c:pt>
              </c:strCache>
            </c:strRef>
          </c:tx>
          <c:spPr>
            <a:solidFill>
              <a:srgbClr val="046A38"/>
            </a:solidFill>
          </c:spPr>
          <c:invertIfNegative val="0"/>
          <c:dLbls>
            <c:dLbl>
              <c:idx val="0"/>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F8B8-4CDF-B623-9ADC5EB5E1C7}"/>
                </c:ext>
              </c:extLst>
            </c:dLbl>
            <c:dLbl>
              <c:idx val="1"/>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F8B8-4CDF-B623-9ADC5EB5E1C7}"/>
                </c:ext>
              </c:extLst>
            </c:dLbl>
            <c:dLbl>
              <c:idx val="2"/>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F8B8-4CDF-B623-9ADC5EB5E1C7}"/>
                </c:ext>
              </c:extLst>
            </c:dLbl>
            <c:dLbl>
              <c:idx val="3"/>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F8B8-4CDF-B623-9ADC5EB5E1C7}"/>
                </c:ext>
              </c:extLst>
            </c:dLbl>
            <c:dLbl>
              <c:idx val="4"/>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F8B8-4CDF-B623-9ADC5EB5E1C7}"/>
                </c:ext>
              </c:extLst>
            </c:dLbl>
            <c:dLbl>
              <c:idx val="5"/>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F8B8-4CDF-B623-9ADC5EB5E1C7}"/>
                </c:ext>
              </c:extLst>
            </c:dLbl>
            <c:dLbl>
              <c:idx val="6"/>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F8B8-4CDF-B623-9ADC5EB5E1C7}"/>
                </c:ext>
              </c:extLst>
            </c:dLbl>
            <c:dLbl>
              <c:idx val="7"/>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F8B8-4CDF-B623-9ADC5EB5E1C7}"/>
                </c:ext>
              </c:extLst>
            </c:dLbl>
            <c:spPr>
              <a:noFill/>
              <a:ln>
                <a:noFill/>
              </a:ln>
              <a:effectLst/>
            </c:sp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Sheet1!$A$2:$A$9</c:f>
              <c:strCache>
                <c:ptCount val="8"/>
                <c:pt idx="0">
                  <c:v>Vaker inzamelen van waardevolle (te recyclen) afvalstromen zoals gft, textiel, glas, papier en karton</c:v>
                </c:pt>
                <c:pt idx="1">
                  <c:v>Ik heb een ander idee dat de hoeveelheid restafval vermindert, namelijk:</c:v>
                </c:pt>
                <c:pt idx="2">
                  <c:v>Ik weet het niet</c:v>
                </c:pt>
                <c:pt idx="3">
                  <c:v>Ondergronds inzamelen van restafval (op loopafstand). De container aan huis voor restafval verdwijnt</c:v>
                </c:pt>
                <c:pt idx="4">
                  <c:v>Standaard een kleinere restafvalcontainer voor huishoudens uitgeven</c:v>
                </c:pt>
                <c:pt idx="5">
                  <c:v>Als ik moet gaan betalen voor het aantal kilo’s restafval dat ik aanbied</c:v>
                </c:pt>
                <c:pt idx="6">
                  <c:v>Minder vaak inzamelen van restafval</c:v>
                </c:pt>
                <c:pt idx="7">
                  <c:v>Inzamelen van restafval aan huis via te betalen afvalzakken. De containers voor restafval verdwijnen dan</c:v>
                </c:pt>
              </c:strCache>
            </c:strRef>
          </c:cat>
          <c:val>
            <c:numRef>
              <c:f>Sheet1!$B$2:$B$9</c:f>
              <c:numCache>
                <c:formatCode>0%</c:formatCode>
                <c:ptCount val="8"/>
                <c:pt idx="0">
                  <c:v>0.34123222748815168</c:v>
                </c:pt>
                <c:pt idx="1">
                  <c:v>0.26066350710900471</c:v>
                </c:pt>
                <c:pt idx="2">
                  <c:v>0.23222748815165878</c:v>
                </c:pt>
                <c:pt idx="3">
                  <c:v>0.15165876777251186</c:v>
                </c:pt>
                <c:pt idx="4">
                  <c:v>0.14691943127962087</c:v>
                </c:pt>
                <c:pt idx="5">
                  <c:v>0.11374407582938389</c:v>
                </c:pt>
                <c:pt idx="6">
                  <c:v>2.3696682464454978E-2</c:v>
                </c:pt>
                <c:pt idx="7">
                  <c:v>1.8957345971563982E-2</c:v>
                </c:pt>
              </c:numCache>
            </c:numRef>
          </c:val>
          <c:extLst>
            <c:ext xmlns:c16="http://schemas.microsoft.com/office/drawing/2014/chart" uri="{C3380CC4-5D6E-409C-BE32-E72D297353CC}">
              <c16:uniqueId val="{00000008-F8B8-4CDF-B623-9ADC5EB5E1C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min val="0"/>
        </c:scaling>
        <c:delete val="1"/>
        <c:axPos val="t"/>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000" smtId="4294967295"/>
      </a:pPr>
      <a:endParaRPr lang="nl-NL"/>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antwoorden</c:v>
                </c:pt>
              </c:strCache>
            </c:strRef>
          </c:tx>
          <c:dPt>
            <c:idx val="0"/>
            <c:bubble3D val="0"/>
            <c:spPr>
              <a:solidFill>
                <a:schemeClr val="accent1"/>
              </a:solidFill>
              <a:ln>
                <a:noFill/>
              </a:ln>
              <a:effectLst/>
            </c:spPr>
            <c:extLst>
              <c:ext xmlns:c16="http://schemas.microsoft.com/office/drawing/2014/chart" uri="{C3380CC4-5D6E-409C-BE32-E72D297353CC}">
                <c16:uniqueId val="{00000000-F088-42D0-A3AA-D6D570619250}"/>
              </c:ext>
            </c:extLst>
          </c:dPt>
          <c:dPt>
            <c:idx val="1"/>
            <c:bubble3D val="0"/>
            <c:spPr>
              <a:solidFill>
                <a:srgbClr val="046A38"/>
              </a:solidFill>
              <a:ln>
                <a:noFill/>
              </a:ln>
              <a:effectLst/>
            </c:spPr>
            <c:extLst>
              <c:ext xmlns:c16="http://schemas.microsoft.com/office/drawing/2014/chart" uri="{C3380CC4-5D6E-409C-BE32-E72D297353CC}">
                <c16:uniqueId val="{00000001-F088-42D0-A3AA-D6D570619250}"/>
              </c:ext>
            </c:extLst>
          </c:dPt>
          <c:dLbls>
            <c:dLbl>
              <c:idx val="0"/>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F088-42D0-A3AA-D6D570619250}"/>
                </c:ext>
              </c:extLst>
            </c:dLbl>
            <c:dLbl>
              <c:idx val="1"/>
              <c:tx>
                <c:rich>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r>
                      <a:rPr lang="nl-NL" dirty="0">
                        <a:solidFill>
                          <a:schemeClr val="tx1"/>
                        </a:solidFill>
                      </a:rPr>
                      <a:t>Ja, ik zie praktische bezwaren</a:t>
                    </a:r>
                    <a:r>
                      <a:rPr lang="nl-NL" baseline="0" dirty="0">
                        <a:solidFill>
                          <a:schemeClr val="tx1"/>
                        </a:solidFill>
                      </a:rPr>
                      <a:t>
</a:t>
                    </a:r>
                    <a:fld id="{0916F655-48BD-4AA9-B1CB-3C9E671265C5}" type="VALUE">
                      <a:rPr lang="nl-NL" baseline="0">
                        <a:solidFill>
                          <a:schemeClr val="tx1"/>
                        </a:solidFill>
                      </a:rPr>
                      <a:pPr>
                        <a:defRPr/>
                      </a:pPr>
                      <a:t>[WAARDE]</a:t>
                    </a:fld>
                    <a:endParaRPr lang="nl-NL" baseline="0" dirty="0">
                      <a:solidFill>
                        <a:schemeClr val="tx1"/>
                      </a:solidFill>
                    </a:endParaRPr>
                  </a:p>
                </c:rich>
              </c:tx>
              <c:spPr>
                <a:noFill/>
                <a:ln>
                  <a:noFill/>
                </a:ln>
                <a:effectLst/>
              </c:spPr>
              <c:txPr>
                <a:bodyPr rot="0" spcFirstLastPara="1" vertOverflow="ellipsis" vert="horz" wrap="square" anchor="ctr" anchorCtr="1"/>
                <a:lstStyle/>
                <a:p>
                  <a:pPr>
                    <a:defRPr sz="1000" b="0" i="0" u="none" strike="noStrike" kern="1200" baseline="0" smtId="4294967295">
                      <a:solidFill>
                        <a:schemeClr val="tx1"/>
                      </a:solidFill>
                      <a:latin typeface="+mn-lt"/>
                      <a:ea typeface="+mn-ea"/>
                      <a:cs typeface="+mn-cs"/>
                    </a:defRPr>
                  </a:pPr>
                  <a:endParaRPr lang="nl-NL"/>
                </a:p>
              </c:txPr>
              <c:dLblPos val="outEnd"/>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dlblFieldTable/>
                  <c15:showDataLabelsRange val="0"/>
                </c:ext>
                <c:ext xmlns:c16="http://schemas.microsoft.com/office/drawing/2014/chart" uri="{C3380CC4-5D6E-409C-BE32-E72D297353CC}">
                  <c16:uniqueId val="{00000001-F088-42D0-A3AA-D6D57061925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nl-NL"/>
              </a:p>
            </c:txPr>
            <c:dLblPos val="outEnd"/>
            <c:showLegendKey val="0"/>
            <c:showVal val="0"/>
            <c:showCatName val="1"/>
            <c:showSerName val="0"/>
            <c:showPercent val="0"/>
            <c:showBubbleSize val="0"/>
            <c:showLeaderLines val="1"/>
            <c:leaderLines>
              <c:spPr>
                <a:ln w="6350" cap="flat" cmpd="sng" algn="ctr">
                  <a:solidFill>
                    <a:schemeClr val="tx1"/>
                  </a:solidFill>
                  <a:prstDash val="solid"/>
                  <a:round/>
                </a:ln>
                <a:effectLst/>
              </c:spPr>
            </c:leaderLines>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Lst>
          </c:dLbls>
          <c:cat>
            <c:strRef>
              <c:f>Sheet1!$A$2:$A$3</c:f>
              <c:strCache>
                <c:ptCount val="2"/>
                <c:pt idx="0">
                  <c:v>Nee, ik zie geen praktische bezwaren</c:v>
                </c:pt>
                <c:pt idx="1">
                  <c:v>Ja, ik zie de volgende praktische bezwaren:</c:v>
                </c:pt>
              </c:strCache>
            </c:strRef>
          </c:cat>
          <c:val>
            <c:numRef>
              <c:f>Sheet1!$B$2:$B$3</c:f>
              <c:numCache>
                <c:formatCode>0%</c:formatCode>
                <c:ptCount val="2"/>
                <c:pt idx="0">
                  <c:v>0.44776119402985076</c:v>
                </c:pt>
                <c:pt idx="1">
                  <c:v>0.55223880597014929</c:v>
                </c:pt>
              </c:numCache>
            </c:numRef>
          </c:val>
          <c:extLst>
            <c:ext xmlns:c16="http://schemas.microsoft.com/office/drawing/2014/chart" uri="{C3380CC4-5D6E-409C-BE32-E72D297353CC}">
              <c16:uniqueId val="{00000002-F088-42D0-A3AA-D6D57061925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zero"/>
    <c:showDLblsOverMax val="1"/>
  </c:chart>
  <c:spPr>
    <a:noFill/>
    <a:ln w="6350" cap="flat" cmpd="sng" algn="ctr">
      <a:noFill/>
      <a:prstDash val="solid"/>
      <a:miter lim="800000"/>
    </a:ln>
    <a:effectLst/>
  </c:spPr>
  <c:txPr>
    <a:bodyPr/>
    <a:lstStyle/>
    <a:p>
      <a:pPr>
        <a:defRPr sz="1000" smtId="4294967295"/>
      </a:pPr>
      <a:endParaRPr lang="nl-NL"/>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antwoorden</c:v>
                </c:pt>
              </c:strCache>
            </c:strRef>
          </c:tx>
          <c:spPr>
            <a:solidFill>
              <a:srgbClr val="046A38"/>
            </a:solidFill>
          </c:spPr>
          <c:invertIfNegative val="0"/>
          <c:dLbls>
            <c:dLbl>
              <c:idx val="0"/>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13F5-4699-9093-92F24A9E4DFC}"/>
                </c:ext>
              </c:extLst>
            </c:dLbl>
            <c:dLbl>
              <c:idx val="1"/>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13F5-4699-9093-92F24A9E4DFC}"/>
                </c:ext>
              </c:extLst>
            </c:dLbl>
            <c:dLbl>
              <c:idx val="2"/>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13F5-4699-9093-92F24A9E4DFC}"/>
                </c:ext>
              </c:extLst>
            </c:dLbl>
            <c:dLbl>
              <c:idx val="3"/>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13F5-4699-9093-92F24A9E4DFC}"/>
                </c:ext>
              </c:extLst>
            </c:dLbl>
            <c:spPr>
              <a:noFill/>
              <a:ln>
                <a:noFill/>
              </a:ln>
              <a:effectLst/>
            </c:sp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Sheet1!$A$2:$A$5</c:f>
              <c:strCache>
                <c:ptCount val="4"/>
                <c:pt idx="0">
                  <c:v>Heel gemotiveerd, ik wil zo min mogelijk afval produceren en alles scheiden</c:v>
                </c:pt>
                <c:pt idx="1">
                  <c:v>Een beetje gemotiveerd, ik wil zelf moeite doen om beter te scheiden</c:v>
                </c:pt>
                <c:pt idx="2">
                  <c:v>Een beetje gemotiveerd, als de gemeente helpt het makkelijker te maken</c:v>
                </c:pt>
                <c:pt idx="3">
                  <c:v>Niet gemotiveerd, ik wil mijn gedrag niet aanpassen</c:v>
                </c:pt>
              </c:strCache>
            </c:strRef>
          </c:cat>
          <c:val>
            <c:numRef>
              <c:f>Sheet1!$B$2:$B$5</c:f>
              <c:numCache>
                <c:formatCode>0%</c:formatCode>
                <c:ptCount val="4"/>
                <c:pt idx="0">
                  <c:v>0.53554502369668244</c:v>
                </c:pt>
                <c:pt idx="1">
                  <c:v>0.3127962085308057</c:v>
                </c:pt>
                <c:pt idx="2">
                  <c:v>0.18483412322274881</c:v>
                </c:pt>
                <c:pt idx="3">
                  <c:v>2.3696682464454978E-2</c:v>
                </c:pt>
              </c:numCache>
            </c:numRef>
          </c:val>
          <c:extLst>
            <c:ext xmlns:c16="http://schemas.microsoft.com/office/drawing/2014/chart" uri="{C3380CC4-5D6E-409C-BE32-E72D297353CC}">
              <c16:uniqueId val="{00000004-13F5-4699-9093-92F24A9E4DF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min val="0"/>
        </c:scaling>
        <c:delete val="1"/>
        <c:axPos val="t"/>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000" smtId="4294967295"/>
      </a:pPr>
      <a:endParaRPr lang="nl-N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antwoorden</c:v>
                </c:pt>
              </c:strCache>
            </c:strRef>
          </c:tx>
          <c:dPt>
            <c:idx val="0"/>
            <c:bubble3D val="0"/>
            <c:spPr>
              <a:solidFill>
                <a:srgbClr val="046A38"/>
              </a:solidFill>
            </c:spPr>
            <c:extLst>
              <c:ext xmlns:c16="http://schemas.microsoft.com/office/drawing/2014/chart" uri="{C3380CC4-5D6E-409C-BE32-E72D297353CC}">
                <c16:uniqueId val="{00000000-342C-4B2A-B96F-2D6142954CD5}"/>
              </c:ext>
            </c:extLst>
          </c:dPt>
          <c:dPt>
            <c:idx val="1"/>
            <c:bubble3D val="0"/>
            <c:spPr>
              <a:solidFill>
                <a:srgbClr val="EF002B"/>
              </a:solidFill>
            </c:spPr>
            <c:extLst>
              <c:ext xmlns:c16="http://schemas.microsoft.com/office/drawing/2014/chart" uri="{C3380CC4-5D6E-409C-BE32-E72D297353CC}">
                <c16:uniqueId val="{00000001-342C-4B2A-B96F-2D6142954CD5}"/>
              </c:ext>
            </c:extLst>
          </c:dPt>
          <c:dPt>
            <c:idx val="2"/>
            <c:bubble3D val="0"/>
            <c:spPr>
              <a:solidFill>
                <a:srgbClr val="63666A"/>
              </a:solidFill>
            </c:spPr>
            <c:extLst>
              <c:ext xmlns:c16="http://schemas.microsoft.com/office/drawing/2014/chart" uri="{C3380CC4-5D6E-409C-BE32-E72D297353CC}">
                <c16:uniqueId val="{00000002-342C-4B2A-B96F-2D6142954CD5}"/>
              </c:ext>
            </c:extLst>
          </c:dPt>
          <c:dLbls>
            <c:dLbl>
              <c:idx val="0"/>
              <c:layout>
                <c:manualLayout>
                  <c:x val="0.11729254020294801"/>
                  <c:y val="-0.20742460025327913"/>
                </c:manualLayout>
              </c:layout>
              <c:spPr/>
              <c:txPr>
                <a:bodyPr/>
                <a:lstStyle/>
                <a:p>
                  <a:pPr>
                    <a:defRPr smtId="4294967295">
                      <a:solidFill>
                        <a:schemeClr val="tx1"/>
                      </a:solidFill>
                    </a:defRPr>
                  </a:pPr>
                  <a:endParaRPr lang="nl-NL"/>
                </a:p>
              </c:txPr>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342C-4B2A-B96F-2D6142954CD5}"/>
                </c:ext>
              </c:extLst>
            </c:dLbl>
            <c:dLbl>
              <c:idx val="1"/>
              <c:layout>
                <c:manualLayout>
                  <c:x val="-0.13402264963126506"/>
                  <c:y val="0.13581560881672317"/>
                </c:manualLayout>
              </c:layout>
              <c:spPr/>
              <c:txPr>
                <a:bodyPr/>
                <a:lstStyle/>
                <a:p>
                  <a:pPr>
                    <a:defRPr smtId="4294967295">
                      <a:solidFill>
                        <a:schemeClr val="tx1"/>
                      </a:solidFill>
                    </a:defRPr>
                  </a:pPr>
                  <a:endParaRPr lang="nl-NL"/>
                </a:p>
              </c:txPr>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342C-4B2A-B96F-2D6142954CD5}"/>
                </c:ext>
              </c:extLst>
            </c:dLbl>
            <c:dLbl>
              <c:idx val="2"/>
              <c:tx>
                <c:rich>
                  <a:bodyPr/>
                  <a:lstStyle/>
                  <a:p>
                    <a:pPr>
                      <a:defRPr smtId="4294967295">
                        <a:solidFill>
                          <a:schemeClr val="tx1"/>
                        </a:solidFill>
                      </a:defRPr>
                    </a:pPr>
                    <a:r>
                      <a:rPr lang="nl-NL" dirty="0">
                        <a:solidFill>
                          <a:schemeClr val="tx1"/>
                        </a:solidFill>
                      </a:rPr>
                      <a:t>Ik ben niet gemotiveerd</a:t>
                    </a:r>
                    <a:r>
                      <a:rPr lang="nl-NL" baseline="0" dirty="0">
                        <a:solidFill>
                          <a:schemeClr val="tx1"/>
                        </a:solidFill>
                      </a:rPr>
                      <a:t>
</a:t>
                    </a:r>
                    <a:fld id="{5692C2C9-73CB-4BCC-99F1-D52923BC0598}" type="VALUE">
                      <a:rPr lang="nl-NL" baseline="0">
                        <a:solidFill>
                          <a:schemeClr val="tx1"/>
                        </a:solidFill>
                      </a:rPr>
                      <a:pPr>
                        <a:defRPr smtId="4294967295">
                          <a:solidFill>
                            <a:schemeClr val="tx1"/>
                          </a:solidFill>
                        </a:defRPr>
                      </a:pPr>
                      <a:t>[WAARDE]</a:t>
                    </a:fld>
                    <a:endParaRPr lang="nl-NL" baseline="0" dirty="0">
                      <a:solidFill>
                        <a:schemeClr val="tx1"/>
                      </a:solidFill>
                    </a:endParaRPr>
                  </a:p>
                </c:rich>
              </c:tx>
              <c:spPr/>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dlblFieldTable/>
                  <c15:showDataLabelsRange val="0"/>
                </c:ext>
                <c:ext xmlns:c16="http://schemas.microsoft.com/office/drawing/2014/chart" uri="{C3380CC4-5D6E-409C-BE32-E72D297353CC}">
                  <c16:uniqueId val="{00000002-342C-4B2A-B96F-2D6142954CD5}"/>
                </c:ext>
              </c:extLst>
            </c:dLbl>
            <c:dLbl>
              <c:idx val="3"/>
              <c:spPr/>
              <c:txPr>
                <a:bodyPr/>
                <a:lstStyle/>
                <a:p>
                  <a:pPr>
                    <a:defRPr smtId="4294967295">
                      <a:solidFill>
                        <a:schemeClr val="tx1"/>
                      </a:solidFill>
                    </a:defRPr>
                  </a:pPr>
                  <a:endParaRPr lang="nl-NL"/>
                </a:p>
              </c:txPr>
              <c:showLegendKey val="0"/>
              <c:showVal val="1"/>
              <c:showCatName val="1"/>
              <c:showSerName val="0"/>
              <c:showPercent val="0"/>
              <c:showBubbleSize val="0"/>
              <c:separator>
</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342C-4B2A-B96F-2D6142954CD5}"/>
                </c:ext>
              </c:extLst>
            </c:dLbl>
            <c:spPr>
              <a:noFill/>
              <a:ln>
                <a:noFill/>
              </a:ln>
              <a:effectLst/>
            </c:spPr>
            <c:txPr>
              <a:bodyPr wrap="square" lIns="38100" tIns="19050" rIns="38100" bIns="19050" anchor="ctr">
                <a:spAutoFit/>
              </a:bodyPr>
              <a:lstStyle/>
              <a:p>
                <a:pPr>
                  <a:defRPr>
                    <a:solidFill>
                      <a:schemeClr val="tx1"/>
                    </a:solidFill>
                  </a:defRPr>
                </a:pPr>
                <a:endParaRPr lang="nl-NL"/>
              </a:p>
            </c:txPr>
            <c:showLegendKey val="0"/>
            <c:showVal val="0"/>
            <c:showCatName val="1"/>
            <c:showSerName val="0"/>
            <c:showPercent val="0"/>
            <c:showBubbleSize val="0"/>
            <c:showLeaderLines val="1"/>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Lst>
          </c:dLbls>
          <c:cat>
            <c:strRef>
              <c:f>Sheet1!$A$2:$A$5</c:f>
              <c:strCache>
                <c:ptCount val="4"/>
                <c:pt idx="0">
                  <c:v>Beter voor het milieu door hergebruik van grondstoffen</c:v>
                </c:pt>
                <c:pt idx="1">
                  <c:v>Kostenstijging afvalverwerking beperken</c:v>
                </c:pt>
                <c:pt idx="2">
                  <c:v>Ik ben niet gemotiveerd, want </c:v>
                </c:pt>
                <c:pt idx="3">
                  <c:v>Anders, namelijk </c:v>
                </c:pt>
              </c:strCache>
            </c:strRef>
          </c:cat>
          <c:val>
            <c:numRef>
              <c:f>Sheet1!$B$2:$B$5</c:f>
              <c:numCache>
                <c:formatCode>0%</c:formatCode>
                <c:ptCount val="4"/>
                <c:pt idx="0">
                  <c:v>0.87559808612440204</c:v>
                </c:pt>
                <c:pt idx="1">
                  <c:v>7.1770334928229665E-2</c:v>
                </c:pt>
                <c:pt idx="2">
                  <c:v>2.3923444976076555E-2</c:v>
                </c:pt>
                <c:pt idx="3">
                  <c:v>2.8708133971291867E-2</c:v>
                </c:pt>
              </c:numCache>
            </c:numRef>
          </c:val>
          <c:extLst>
            <c:ext xmlns:c16="http://schemas.microsoft.com/office/drawing/2014/chart" uri="{C3380CC4-5D6E-409C-BE32-E72D297353CC}">
              <c16:uniqueId val="{00000004-342C-4B2A-B96F-2D6142954CD5}"/>
            </c:ext>
          </c:extLst>
        </c:ser>
        <c:dLbls>
          <c:showLegendKey val="0"/>
          <c:showVal val="0"/>
          <c:showCatName val="0"/>
          <c:showSerName val="0"/>
          <c:showPercent val="0"/>
          <c:showBubbleSize val="0"/>
          <c:showLeaderLines val="1"/>
        </c:dLbls>
        <c:firstSliceAng val="0"/>
      </c:pieChart>
    </c:plotArea>
    <c:plotVisOnly val="1"/>
    <c:dispBlanksAs val="zero"/>
    <c:showDLblsOverMax val="1"/>
  </c:chart>
  <c:txPr>
    <a:bodyPr/>
    <a:lstStyle/>
    <a:p>
      <a:pPr>
        <a:defRPr sz="1000" smtId="4294967295"/>
      </a:pPr>
      <a:endParaRPr lang="nl-NL"/>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antwoorden</c:v>
                </c:pt>
              </c:strCache>
            </c:strRef>
          </c:tx>
          <c:spPr>
            <a:solidFill>
              <a:srgbClr val="046A38"/>
            </a:solidFill>
          </c:spPr>
          <c:invertIfNegative val="0"/>
          <c:dLbls>
            <c:dLbl>
              <c:idx val="0"/>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5F42-42F3-B252-B04577C5148E}"/>
                </c:ext>
              </c:extLst>
            </c:dLbl>
            <c:dLbl>
              <c:idx val="1"/>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5F42-42F3-B252-B04577C5148E}"/>
                </c:ext>
              </c:extLst>
            </c:dLbl>
            <c:dLbl>
              <c:idx val="2"/>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5F42-42F3-B252-B04577C5148E}"/>
                </c:ext>
              </c:extLst>
            </c:dLbl>
            <c:dLbl>
              <c:idx val="3"/>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5F42-42F3-B252-B04577C5148E}"/>
                </c:ext>
              </c:extLst>
            </c:dLbl>
            <c:dLbl>
              <c:idx val="4"/>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5F42-42F3-B252-B04577C5148E}"/>
                </c:ext>
              </c:extLst>
            </c:dLbl>
            <c:dLbl>
              <c:idx val="5"/>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5F42-42F3-B252-B04577C5148E}"/>
                </c:ext>
              </c:extLst>
            </c:dLbl>
            <c:dLbl>
              <c:idx val="6"/>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5F42-42F3-B252-B04577C5148E}"/>
                </c:ext>
              </c:extLst>
            </c:dLbl>
            <c:dLbl>
              <c:idx val="7"/>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5F42-42F3-B252-B04577C5148E}"/>
                </c:ext>
              </c:extLst>
            </c:dLbl>
            <c:dLbl>
              <c:idx val="8"/>
              <c:spPr/>
              <c:txPr>
                <a:bodyPr/>
                <a:lstStyle/>
                <a:p>
                  <a:pPr>
                    <a:defRPr sz="1000" smtId="4294967295"/>
                  </a:pPr>
                  <a:endParaRPr lang="nl-NL"/>
                </a:p>
              </c:txPr>
              <c:showLegendKey val="0"/>
              <c:showVal val="1"/>
              <c:showCatName val="0"/>
              <c:showSerName val="0"/>
              <c:showPercent val="0"/>
              <c:showBubbleSize val="0"/>
              <c:separator>/</c:separator>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5F42-42F3-B252-B04577C5148E}"/>
                </c:ext>
              </c:extLst>
            </c:dLbl>
            <c:spPr>
              <a:noFill/>
              <a:ln>
                <a:noFill/>
              </a:ln>
              <a:effectLst/>
            </c:sp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Sheet1!$A$2:$A$10</c:f>
              <c:strCache>
                <c:ptCount val="9"/>
                <c:pt idx="0">
                  <c:v>Ik vind het niet lastig afval goed te scheiden</c:v>
                </c:pt>
                <c:pt idx="1">
                  <c:v>Klein chemisch afval</c:v>
                </c:pt>
                <c:pt idx="2">
                  <c:v>Gft</c:v>
                </c:pt>
                <c:pt idx="3">
                  <c:v>Grove afvalstromen in te leveren op de milieustraat (matrassen, elektrische apparaten, hard plastic, hout, oud ijzer, frituurvetten)</c:v>
                </c:pt>
                <c:pt idx="4">
                  <c:v>Textiel</c:v>
                </c:pt>
                <c:pt idx="5">
                  <c:v>Anders</c:v>
                </c:pt>
                <c:pt idx="6">
                  <c:v>Kringloopartikelen</c:v>
                </c:pt>
                <c:pt idx="7">
                  <c:v>Papier</c:v>
                </c:pt>
                <c:pt idx="8">
                  <c:v>Glas</c:v>
                </c:pt>
              </c:strCache>
            </c:strRef>
          </c:cat>
          <c:val>
            <c:numRef>
              <c:f>Sheet1!$B$2:$B$10</c:f>
              <c:numCache>
                <c:formatCode>0%</c:formatCode>
                <c:ptCount val="9"/>
                <c:pt idx="0">
                  <c:v>0.46919431279620855</c:v>
                </c:pt>
                <c:pt idx="1">
                  <c:v>0.2132701421800948</c:v>
                </c:pt>
                <c:pt idx="2">
                  <c:v>0.1990521327014218</c:v>
                </c:pt>
                <c:pt idx="3">
                  <c:v>0.1990521327014218</c:v>
                </c:pt>
                <c:pt idx="4">
                  <c:v>0.11848341232227488</c:v>
                </c:pt>
                <c:pt idx="5">
                  <c:v>0.10900473933649291</c:v>
                </c:pt>
                <c:pt idx="6">
                  <c:v>9.9526066350710901E-2</c:v>
                </c:pt>
                <c:pt idx="7">
                  <c:v>4.2654028436018954E-2</c:v>
                </c:pt>
                <c:pt idx="8">
                  <c:v>1.8957345971563982E-2</c:v>
                </c:pt>
              </c:numCache>
            </c:numRef>
          </c:val>
          <c:extLst>
            <c:ext xmlns:c16="http://schemas.microsoft.com/office/drawing/2014/chart" uri="{C3380CC4-5D6E-409C-BE32-E72D297353CC}">
              <c16:uniqueId val="{00000009-5F42-42F3-B252-B04577C5148E}"/>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min val="0"/>
        </c:scaling>
        <c:delete val="1"/>
        <c:axPos val="t"/>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000" smtId="4294967295"/>
      </a:pPr>
      <a:endParaRPr lang="nl-NL"/>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0.03514</cdr:x>
      <cdr:y>0.76109</cdr:y>
    </cdr:from>
    <cdr:to>
      <cdr:x>0.35143</cdr:x>
      <cdr:y>0.95333</cdr:y>
    </cdr:to>
    <cdr:sp macro="" textlink="">
      <cdr:nvSpPr>
        <cdr:cNvPr id="2" name="Tekstvak 1">
          <a:extLst xmlns:a="http://schemas.openxmlformats.org/drawingml/2006/main">
            <a:ext uri="{FF2B5EF4-FFF2-40B4-BE49-F238E27FC236}">
              <a16:creationId xmlns:a16="http://schemas.microsoft.com/office/drawing/2014/main" id="{7E16E814-A905-C191-4E37-5467AD34B7C0}"/>
            </a:ext>
          </a:extLst>
        </cdr:cNvPr>
        <cdr:cNvSpPr txBox="1"/>
      </cdr:nvSpPr>
      <cdr:spPr>
        <a:xfrm xmlns:a="http://schemas.openxmlformats.org/drawingml/2006/main">
          <a:off x="285941" y="2753147"/>
          <a:ext cx="2573461" cy="695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l-NL" sz="1100" i="1" dirty="0">
              <a:solidFill>
                <a:schemeClr val="tx1"/>
              </a:solidFill>
            </a:rPr>
            <a:t>Onder andere dat het (te) duur wordt en dat mensen hun afval ergens anders gaan dumpen.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31B21-597B-42B5-ABAC-C166B0039CA8}" type="datetimeFigureOut">
              <a:rPr lang="nl-NL" smtClean="0"/>
              <a:t>16-10-2023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6F6EBA-0F2E-43A3-B3DB-79B74738435B}" type="slidenum">
              <a:rPr lang="nl-NL" smtClean="0"/>
              <a:t>‹nr.›</a:t>
            </a:fld>
            <a:endParaRPr lang="nl-NL"/>
          </a:p>
        </p:txBody>
      </p:sp>
    </p:spTree>
    <p:extLst>
      <p:ext uri="{BB962C8B-B14F-4D97-AF65-F5344CB8AC3E}">
        <p14:creationId xmlns:p14="http://schemas.microsoft.com/office/powerpoint/2010/main" val="3100319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66F6EBA-0F2E-43A3-B3DB-79B74738435B}" type="slidenum">
              <a:rPr lang="nl-NL" smtClean="0"/>
              <a:t>1</a:t>
            </a:fld>
            <a:endParaRPr lang="nl-NL"/>
          </a:p>
        </p:txBody>
      </p:sp>
    </p:spTree>
    <p:extLst>
      <p:ext uri="{BB962C8B-B14F-4D97-AF65-F5344CB8AC3E}">
        <p14:creationId xmlns:p14="http://schemas.microsoft.com/office/powerpoint/2010/main" val="1654225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66F6EBA-0F2E-43A3-B3DB-79B74738435B}" type="slidenum">
              <a:rPr lang="nl-NL" smtClean="0"/>
              <a:t>2</a:t>
            </a:fld>
            <a:endParaRPr lang="nl-NL"/>
          </a:p>
        </p:txBody>
      </p:sp>
    </p:spTree>
    <p:extLst>
      <p:ext uri="{BB962C8B-B14F-4D97-AF65-F5344CB8AC3E}">
        <p14:creationId xmlns:p14="http://schemas.microsoft.com/office/powerpoint/2010/main" val="444748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66F6EBA-0F2E-43A3-B3DB-79B74738435B}" type="slidenum">
              <a:rPr lang="nl-NL" smtClean="0"/>
              <a:t>20</a:t>
            </a:fld>
            <a:endParaRPr lang="nl-NL"/>
          </a:p>
        </p:txBody>
      </p:sp>
    </p:spTree>
    <p:extLst>
      <p:ext uri="{BB962C8B-B14F-4D97-AF65-F5344CB8AC3E}">
        <p14:creationId xmlns:p14="http://schemas.microsoft.com/office/powerpoint/2010/main" val="2687943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ctrTitle"/>
          </p:nvPr>
        </p:nvSpPr>
        <p:spPr>
          <a:xfrm>
            <a:off x="720000" y="2808000"/>
            <a:ext cx="7704000" cy="1224000"/>
          </a:xfrm>
        </p:spPr>
        <p:txBody>
          <a:bodyPr lIns="0" tIns="0" rIns="0" bIns="0" anchor="t" anchorCtr="0">
            <a:noAutofit/>
          </a:bodyPr>
          <a:lstStyle>
            <a:lvl1pPr algn="ctr">
              <a:lnSpc>
                <a:spcPts val="5000"/>
              </a:lnSpc>
              <a:defRPr sz="4500" baseline="0">
                <a:solidFill>
                  <a:srgbClr val="63666A"/>
                </a:solidFill>
              </a:defRPr>
            </a:lvl1pPr>
          </a:lstStyle>
          <a:p>
            <a:r>
              <a:rPr lang="nl-NL"/>
              <a:t>Klik om de stijl te bewerken</a:t>
            </a:r>
            <a:endParaRPr lang="en-US"/>
          </a:p>
        </p:txBody>
      </p:sp>
      <p:sp>
        <p:nvSpPr>
          <p:cNvPr id="3" name="Subtitle 2"/>
          <p:cNvSpPr>
            <a:spLocks noGrp="1"/>
          </p:cNvSpPr>
          <p:nvPr>
            <p:ph type="subTitle" idx="1"/>
          </p:nvPr>
        </p:nvSpPr>
        <p:spPr>
          <a:xfrm>
            <a:off x="720000" y="4032000"/>
            <a:ext cx="7704000" cy="1440000"/>
          </a:xfrm>
        </p:spPr>
        <p:txBody>
          <a:bodyPr lIns="0" tIns="0" rIns="0" bIns="0">
            <a:noAutofit/>
          </a:bodyPr>
          <a:lstStyle>
            <a:lvl1pPr marL="0" indent="0" algn="ctr">
              <a:buNone/>
              <a:defRPr sz="2400" baseline="0">
                <a:solidFill>
                  <a:srgbClr val="63666A"/>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a:p>
        </p:txBody>
      </p:sp>
    </p:spTree>
    <p:extLst>
      <p:ext uri="{BB962C8B-B14F-4D97-AF65-F5344CB8AC3E}">
        <p14:creationId xmlns:p14="http://schemas.microsoft.com/office/powerpoint/2010/main" val="196384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1">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l">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5364000" y="0"/>
            <a:ext cx="3420000" cy="6138000"/>
          </a:xfrm>
        </p:spPr>
        <p:txBody>
          <a:bodyPr anchor="ctr" anchorCtr="0"/>
          <a:lstStyle>
            <a:lvl1pPr algn="r">
              <a:defRPr/>
            </a:lvl1pPr>
            <a:lvl2pPr algn="r">
              <a:defRPr/>
            </a:lvl2pPr>
            <a:lvl3pPr algn="r">
              <a:defRPr/>
            </a:lvl3pPr>
            <a:lvl4pPr algn="r">
              <a:defRPr/>
            </a:lvl4pPr>
            <a:lvl5pPr algn="r">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174252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2">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l">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5364000" y="0"/>
            <a:ext cx="3420000" cy="6138000"/>
          </a:xfrm>
        </p:spPr>
        <p:txBody>
          <a:bodyPr anchor="ctr" anchorCtr="0"/>
          <a:lstStyle>
            <a:lvl1pPr algn="r">
              <a:defRPr/>
            </a:lvl1pPr>
            <a:lvl2pPr algn="r">
              <a:defRPr/>
            </a:lvl2pPr>
            <a:lvl3pPr algn="r">
              <a:defRPr/>
            </a:lvl3pPr>
            <a:lvl4pPr algn="r">
              <a:defRPr/>
            </a:lvl4pPr>
            <a:lvl5pPr algn="r">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25852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3">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l">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5364000" y="0"/>
            <a:ext cx="3420000" cy="6138000"/>
          </a:xfrm>
        </p:spPr>
        <p:txBody>
          <a:bodyPr anchor="ctr" anchorCtr="0"/>
          <a:lstStyle>
            <a:lvl1pPr algn="r">
              <a:defRPr/>
            </a:lvl1pPr>
            <a:lvl2pPr algn="r">
              <a:defRPr/>
            </a:lvl2pPr>
            <a:lvl3pPr algn="r">
              <a:defRPr/>
            </a:lvl3pPr>
            <a:lvl4pPr algn="r">
              <a:defRPr/>
            </a:lvl4pPr>
            <a:lvl5pPr algn="r">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4192332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4">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r">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360000" y="0"/>
            <a:ext cx="3420000" cy="6138000"/>
          </a:xfrm>
        </p:spPr>
        <p:txBody>
          <a:bodyPr anchor="ctr" anchorCtr="0"/>
          <a:lstStyle>
            <a:lvl1pPr algn="r">
              <a:defRPr/>
            </a:lvl1pPr>
            <a:lvl2pPr algn="r">
              <a:defRPr/>
            </a:lvl2pPr>
            <a:lvl3pPr algn="r">
              <a:defRPr/>
            </a:lvl3pPr>
            <a:lvl4pPr algn="l">
              <a:defRPr/>
            </a:lvl4pPr>
            <a:lvl5pPr algn="r">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149775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5">
    <p:spTree>
      <p:nvGrpSpPr>
        <p:cNvPr id="1" name=""/>
        <p:cNvGrpSpPr/>
        <p:nvPr/>
      </p:nvGrpSpPr>
      <p:grpSpPr>
        <a:xfrm>
          <a:off x="0" y="0"/>
          <a:ext cx="0" cy="0"/>
          <a:chOff x="0" y="0"/>
          <a:chExt cx="0" cy="0"/>
        </a:xfrm>
      </p:grpSpPr>
      <p:sp>
        <p:nvSpPr>
          <p:cNvPr id="18" name="Tijdelijke aanduiding voor afbeelding 2"/>
          <p:cNvSpPr>
            <a:spLocks noGrp="1"/>
          </p:cNvSpPr>
          <p:nvPr>
            <p:ph type="pic" sz="quarter" idx="14" hasCustomPrompt="1"/>
          </p:nvPr>
        </p:nvSpPr>
        <p:spPr>
          <a:xfrm>
            <a:off x="0" y="0"/>
            <a:ext cx="9144000" cy="6858000"/>
          </a:xfrm>
          <a:blipFill>
            <a:blip r:embed="rId2"/>
            <a:stretch>
              <a:fillRect/>
            </a:stretch>
          </a:blipFill>
        </p:spPr>
        <p:txBody>
          <a:bodyPr/>
          <a:lstStyle>
            <a:lvl1pPr marL="0" indent="0">
              <a:buFontTx/>
              <a:buNone/>
              <a:defRPr sz="800"/>
            </a:lvl1pPr>
          </a:lstStyle>
          <a:p>
            <a:r>
              <a:rPr lang="nl-NL"/>
              <a:t> </a:t>
            </a:r>
          </a:p>
        </p:txBody>
      </p:sp>
      <p:sp>
        <p:nvSpPr>
          <p:cNvPr id="8" name="Tijdelijke aanduiding voor afbeelding 8"/>
          <p:cNvSpPr>
            <a:spLocks noGrp="1"/>
          </p:cNvSpPr>
          <p:nvPr>
            <p:ph type="pic" sz="quarter" idx="11" hasCustomPrompt="1"/>
          </p:nvPr>
        </p:nvSpPr>
        <p:spPr>
          <a:xfrm>
            <a:off x="0" y="0"/>
            <a:ext cx="9144000" cy="6858000"/>
          </a:xfrm>
        </p:spPr>
        <p:txBody>
          <a:bodyPr/>
          <a:lstStyle>
            <a:lvl1pPr marL="0" indent="0" algn="r">
              <a:spcBef>
                <a:spcPts val="0"/>
              </a:spcBef>
              <a:buFontTx/>
              <a:buNone/>
              <a:defRPr lang="nl-NL" sz="1600" smtClean="0">
                <a:effectLst/>
              </a:defRPr>
            </a:lvl1pPr>
          </a:lstStyle>
          <a:p>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op het pictogram in het midden om een</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achtergrondafbeelding toe te voegen.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Verplaats deze vervolgens naar de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achtergrond (klik op rand afbeelding,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rechtermuistoets, klik op Naar achteren, </a:t>
            </a:r>
            <a:b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br>
            <a:r>
              <a:rPr lang="nl-NL" sz="1600" kern="1200">
                <a:solidFill>
                  <a:srgbClr val="63666A"/>
                </a:solidFill>
                <a:effectLst/>
                <a:latin typeface="Lato" panose="020F0502020204030203" pitchFamily="34" charset="0"/>
                <a:ea typeface="Times New Roman" panose="02020603050405020304" pitchFamily="18" charset="0"/>
                <a:cs typeface="Times New Roman" panose="02020603050405020304" pitchFamily="18" charset="0"/>
              </a:rPr>
              <a:t>klik nogmaals op Naar achteren).</a:t>
            </a:r>
            <a:endParaRPr lang="nl-NL"/>
          </a:p>
        </p:txBody>
      </p:sp>
      <p:sp>
        <p:nvSpPr>
          <p:cNvPr id="5" name="Tijdelijke aanduiding voor tekst 4"/>
          <p:cNvSpPr>
            <a:spLocks noGrp="1"/>
          </p:cNvSpPr>
          <p:nvPr>
            <p:ph type="body" sz="quarter" idx="15"/>
          </p:nvPr>
        </p:nvSpPr>
        <p:spPr>
          <a:xfrm>
            <a:off x="360000" y="0"/>
            <a:ext cx="3420000" cy="6138000"/>
          </a:xfrm>
        </p:spPr>
        <p:txBody>
          <a:bodyPr anchor="ctr" anchorCtr="0"/>
          <a:lstStyle>
            <a:lvl1pPr algn="r">
              <a:defRPr/>
            </a:lvl1pPr>
            <a:lvl2pPr algn="r">
              <a:defRPr/>
            </a:lvl2pPr>
            <a:lvl3pPr algn="r">
              <a:defRPr/>
            </a:lvl3pPr>
            <a:lvl4pPr algn="r">
              <a:defRPr/>
            </a:lvl4pPr>
            <a:lvl5pPr algn="l">
              <a:defRPr/>
            </a:lvl5pPr>
          </a:lstStyle>
          <a:p>
            <a:pPr lvl="0"/>
            <a:r>
              <a:rPr lang="nl-NL"/>
              <a:t>Klik om de modelstijlen te bewerken</a:t>
            </a:r>
          </a:p>
        </p:txBody>
      </p:sp>
      <p:sp>
        <p:nvSpPr>
          <p:cNvPr id="15" name="Slide Number Placeholder 6"/>
          <p:cNvSpPr>
            <a:spLocks noGrp="1"/>
          </p:cNvSpPr>
          <p:nvPr>
            <p:ph type="sldNum" sz="quarter" idx="12"/>
          </p:nvPr>
        </p:nvSpPr>
        <p:spPr>
          <a:xfrm>
            <a:off x="4212000" y="6498000"/>
            <a:ext cx="720000" cy="360000"/>
          </a:xfrm>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348411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otdia">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ctrTitle"/>
          </p:nvPr>
        </p:nvSpPr>
        <p:spPr>
          <a:xfrm>
            <a:off x="720000" y="3060000"/>
            <a:ext cx="7704000" cy="1224000"/>
          </a:xfrm>
        </p:spPr>
        <p:txBody>
          <a:bodyPr lIns="0" tIns="0" rIns="0" bIns="0" anchor="t" anchorCtr="0">
            <a:noAutofit/>
          </a:bodyPr>
          <a:lstStyle>
            <a:lvl1pPr algn="ctr">
              <a:lnSpc>
                <a:spcPts val="5000"/>
              </a:lnSpc>
              <a:defRPr sz="4500" baseline="0">
                <a:solidFill>
                  <a:srgbClr val="63666A"/>
                </a:solidFill>
              </a:defRPr>
            </a:lvl1pPr>
          </a:lstStyle>
          <a:p>
            <a:r>
              <a:rPr lang="nl-NL"/>
              <a:t>Klik om de stijl te bewerken</a:t>
            </a:r>
            <a:endParaRPr lang="en-US"/>
          </a:p>
        </p:txBody>
      </p:sp>
    </p:spTree>
    <p:extLst>
      <p:ext uri="{BB962C8B-B14F-4D97-AF65-F5344CB8AC3E}">
        <p14:creationId xmlns:p14="http://schemas.microsoft.com/office/powerpoint/2010/main" val="165816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ctrTitle"/>
          </p:nvPr>
        </p:nvSpPr>
        <p:spPr>
          <a:xfrm>
            <a:off x="720000" y="540000"/>
            <a:ext cx="7704000" cy="5940000"/>
          </a:xfrm>
        </p:spPr>
        <p:txBody>
          <a:bodyPr lIns="0" tIns="0" rIns="0" bIns="0" anchor="ctr" anchorCtr="0">
            <a:noAutofit/>
          </a:bodyPr>
          <a:lstStyle>
            <a:lvl1pPr algn="ctr">
              <a:lnSpc>
                <a:spcPts val="5000"/>
              </a:lnSpc>
              <a:defRPr sz="4500" baseline="0">
                <a:solidFill>
                  <a:srgbClr val="63666A"/>
                </a:solidFill>
              </a:defRPr>
            </a:lvl1pPr>
          </a:lstStyle>
          <a:p>
            <a:r>
              <a:rPr lang="nl-NL"/>
              <a:t>Klik om de stijl te bewerken</a:t>
            </a:r>
            <a:endParaRPr lang="en-US"/>
          </a:p>
        </p:txBody>
      </p:sp>
      <p:sp>
        <p:nvSpPr>
          <p:cNvPr id="6" name="Tijdelijke aanduiding voor dianummer 5"/>
          <p:cNvSpPr>
            <a:spLocks noGrp="1"/>
          </p:cNvSpPr>
          <p:nvPr>
            <p:ph type="sldNum" sz="quarter" idx="12"/>
          </p:nvPr>
        </p:nvSpPr>
        <p:spPr>
          <a:xfrm>
            <a:off x="4212000" y="6498000"/>
            <a:ext cx="720000" cy="360000"/>
          </a:xfrm>
        </p:spPr>
        <p:txBody>
          <a:bodyPr lIns="0" tIns="0" rIns="0" bIns="0" anchor="ctr" anchorCtr="0"/>
          <a:lstStyle>
            <a:lvl1pPr algn="ctr">
              <a:defRPr sz="1600" baseline="0">
                <a:solidFill>
                  <a:schemeClr val="bg1"/>
                </a:solidFill>
              </a:defRPr>
            </a:lvl1pPr>
          </a:lstStyle>
          <a:p>
            <a:fld id="{066C8E84-E4B2-436B-84F2-EBC39C9DBFEA}" type="slidenum">
              <a:rPr lang="nl-NL" smtClean="0"/>
              <a:pPr/>
              <a:t>‹nr.›</a:t>
            </a:fld>
            <a:endParaRPr lang="nl-NL"/>
          </a:p>
        </p:txBody>
      </p:sp>
    </p:spTree>
    <p:extLst>
      <p:ext uri="{BB962C8B-B14F-4D97-AF65-F5344CB8AC3E}">
        <p14:creationId xmlns:p14="http://schemas.microsoft.com/office/powerpoint/2010/main" val="388296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ee kolommen tekst">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sz="half" idx="1"/>
          </p:nvPr>
        </p:nvSpPr>
        <p:spPr>
          <a:xfrm>
            <a:off x="360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752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9308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Een kolom tekst">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idx="1"/>
          </p:nvPr>
        </p:nvSpPr>
        <p:spPr>
          <a:xfrm>
            <a:off x="360000" y="1800000"/>
            <a:ext cx="8424000" cy="4338000"/>
          </a:xfrm>
        </p:spPr>
        <p:txBody>
          <a:bodyPr/>
          <a:lstStyle>
            <a:lvl2pPr marL="358775" indent="-179388">
              <a:defRPr sz="2000" b="0"/>
            </a:lvl2pPr>
            <a:lvl3pPr marL="538163" indent="-179388">
              <a:lnSpc>
                <a:spcPct val="100000"/>
              </a:lnSpc>
              <a:defRPr sz="1800" b="0">
                <a:solidFill>
                  <a:schemeClr val="accent2">
                    <a:lumMod val="65000"/>
                    <a:lumOff val="35000"/>
                  </a:schemeClr>
                </a:solidFill>
              </a:defRPr>
            </a:lvl3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Slide Number Placeholder 5"/>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144728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kolommen tekst en afbeelding">
    <p:spTree>
      <p:nvGrpSpPr>
        <p:cNvPr id="1" name=""/>
        <p:cNvGrpSpPr/>
        <p:nvPr/>
      </p:nvGrpSpPr>
      <p:grpSpPr>
        <a:xfrm>
          <a:off x="0" y="0"/>
          <a:ext cx="0" cy="0"/>
          <a:chOff x="0" y="0"/>
          <a:chExt cx="0" cy="0"/>
        </a:xfrm>
      </p:grpSpPr>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sz="half" idx="1"/>
          </p:nvPr>
        </p:nvSpPr>
        <p:spPr>
          <a:xfrm>
            <a:off x="360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752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83435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ee kolommen tekst en grafiek">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sz="half" idx="1"/>
          </p:nvPr>
        </p:nvSpPr>
        <p:spPr>
          <a:xfrm>
            <a:off x="360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752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658948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fbeelding en titel">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hasCustomPrompt="1"/>
          </p:nvPr>
        </p:nvSpPr>
        <p:spPr>
          <a:xfrm>
            <a:off x="2380" y="0"/>
            <a:ext cx="9144000" cy="6496050"/>
          </a:xfrm>
          <a:solidFill>
            <a:schemeClr val="bg1"/>
          </a:solidFill>
        </p:spPr>
        <p:txBody>
          <a:bodyPr/>
          <a:lstStyle>
            <a:lvl1pPr marL="0" marR="0" indent="0" algn="l" defTabSz="914400" rtl="0" eaLnBrk="1" fontAlgn="auto" latinLnBrk="0" hangingPunct="1">
              <a:lnSpc>
                <a:spcPts val="2700"/>
              </a:lnSpc>
              <a:spcBef>
                <a:spcPts val="1000"/>
              </a:spcBef>
              <a:spcAft>
                <a:spcPts val="0"/>
              </a:spcAft>
              <a:buClrTx/>
              <a:buSzTx/>
              <a:buFontTx/>
              <a:buNone/>
              <a:tabLst/>
              <a:defRPr sz="1600"/>
            </a:lvl1pPr>
          </a:lstStyle>
          <a:p>
            <a:pPr marL="0" marR="0" lvl="0" indent="0" algn="l" defTabSz="914400" rtl="0" eaLnBrk="1" fontAlgn="auto" latinLnBrk="0" hangingPunct="1">
              <a:lnSpc>
                <a:spcPts val="2700"/>
              </a:lnSpc>
              <a:spcBef>
                <a:spcPts val="1000"/>
              </a:spcBef>
              <a:spcAft>
                <a:spcPts val="0"/>
              </a:spcAft>
              <a:buClrTx/>
              <a:buSzTx/>
              <a:buFontTx/>
              <a:buNone/>
              <a:tabLst/>
              <a:defRPr/>
            </a:pPr>
            <a:r>
              <a:rPr lang="nl-NL"/>
              <a:t>Klik op het pictogram in het midden om een achtergrondafbeelding toe te voegen. </a:t>
            </a:r>
            <a:br>
              <a:rPr lang="nl-NL"/>
            </a:br>
            <a:r>
              <a:rPr lang="nl-NL"/>
              <a:t>Verplaats deze vervolgens naar de achtergrond om de tekst te typen (klik op afbeelding, rechtermuistoets, klik op “Naar achtergrond”, nogmaals op “Naar achtergrond”).</a:t>
            </a:r>
          </a:p>
          <a:p>
            <a:endParaRPr lang="nl-NL"/>
          </a:p>
        </p:txBody>
      </p:sp>
      <p:sp>
        <p:nvSpPr>
          <p:cNvPr id="2" name="Title 1"/>
          <p:cNvSpPr>
            <a:spLocks noGrp="1"/>
          </p:cNvSpPr>
          <p:nvPr>
            <p:ph type="title"/>
          </p:nvPr>
        </p:nvSpPr>
        <p:spPr>
          <a:xfrm>
            <a:off x="1440000" y="360000"/>
            <a:ext cx="6264000" cy="5778000"/>
          </a:xfrm>
        </p:spPr>
        <p:txBody>
          <a:bodyPr anchor="ctr" anchorCtr="0"/>
          <a:lstStyle>
            <a:lvl1pPr algn="ctr">
              <a:lnSpc>
                <a:spcPts val="5000"/>
              </a:lnSpc>
              <a:defRPr sz="4500" b="1" baseline="0">
                <a:solidFill>
                  <a:schemeClr val="bg1"/>
                </a:solidFill>
              </a:defRPr>
            </a:lvl1pPr>
          </a:lstStyle>
          <a:p>
            <a:r>
              <a:rPr lang="nl-NL"/>
              <a:t>Klik om de stijl te bewerken</a:t>
            </a:r>
            <a:endParaRPr lang="en-US"/>
          </a:p>
        </p:txBody>
      </p:sp>
      <p:pic>
        <p:nvPicPr>
          <p:cNvPr id="3" name="Afbeelding 2"/>
          <p:cNvPicPr>
            <a:picLocks noChangeAspect="1"/>
          </p:cNvPicPr>
          <p:nvPr userDrawn="1"/>
        </p:nvPicPr>
        <p:blipFill rotWithShape="1">
          <a:blip r:embed="rId2">
            <a:extLst>
              <a:ext uri="{28A0092B-C50C-407E-A947-70E740481C1C}">
                <a14:useLocalDpi xmlns:a14="http://schemas.microsoft.com/office/drawing/2010/main" val="0"/>
              </a:ext>
            </a:extLst>
          </a:blip>
          <a:srcRect t="94736" r="-26"/>
          <a:stretch/>
        </p:blipFill>
        <p:spPr>
          <a:xfrm>
            <a:off x="-1" y="6496050"/>
            <a:ext cx="9146381" cy="360878"/>
          </a:xfrm>
          <a:prstGeom prst="rect">
            <a:avLst/>
          </a:prstGeom>
        </p:spPr>
      </p:pic>
      <p:sp>
        <p:nvSpPr>
          <p:cNvPr id="5" name="Slide Number Placeholder 4"/>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236482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hasCustomPrompt="1"/>
          </p:nvPr>
        </p:nvSpPr>
        <p:spPr>
          <a:xfrm>
            <a:off x="2380" y="0"/>
            <a:ext cx="9144000" cy="6496050"/>
          </a:xfrm>
          <a:solidFill>
            <a:schemeClr val="bg1"/>
          </a:solidFill>
        </p:spPr>
        <p:txBody>
          <a:bodyPr/>
          <a:lstStyle>
            <a:lvl1pPr marL="0" marR="0" indent="0" algn="l" defTabSz="914400" rtl="0" eaLnBrk="1" fontAlgn="auto" latinLnBrk="0" hangingPunct="1">
              <a:lnSpc>
                <a:spcPts val="2700"/>
              </a:lnSpc>
              <a:spcBef>
                <a:spcPts val="1000"/>
              </a:spcBef>
              <a:spcAft>
                <a:spcPts val="0"/>
              </a:spcAft>
              <a:buClrTx/>
              <a:buSzTx/>
              <a:buFontTx/>
              <a:buNone/>
              <a:tabLst/>
              <a:defRPr sz="1600"/>
            </a:lvl1pPr>
          </a:lstStyle>
          <a:p>
            <a:pPr marL="0" marR="0" lvl="0" indent="0" algn="l" defTabSz="914400" rtl="0" eaLnBrk="1" fontAlgn="auto" latinLnBrk="0" hangingPunct="1">
              <a:lnSpc>
                <a:spcPts val="2700"/>
              </a:lnSpc>
              <a:spcBef>
                <a:spcPts val="1000"/>
              </a:spcBef>
              <a:spcAft>
                <a:spcPts val="0"/>
              </a:spcAft>
              <a:buClrTx/>
              <a:buSzTx/>
              <a:buFontTx/>
              <a:buNone/>
              <a:tabLst/>
              <a:defRPr/>
            </a:pPr>
            <a:r>
              <a:rPr lang="nl-NL"/>
              <a:t>Klik op het pictogram in het midden om een achtergrondafbeelding toe te voegen. </a:t>
            </a:r>
          </a:p>
        </p:txBody>
      </p:sp>
      <p:pic>
        <p:nvPicPr>
          <p:cNvPr id="3" name="Afbeelding 2"/>
          <p:cNvPicPr>
            <a:picLocks noChangeAspect="1"/>
          </p:cNvPicPr>
          <p:nvPr userDrawn="1"/>
        </p:nvPicPr>
        <p:blipFill rotWithShape="1">
          <a:blip r:embed="rId2">
            <a:extLst>
              <a:ext uri="{28A0092B-C50C-407E-A947-70E740481C1C}">
                <a14:useLocalDpi xmlns:a14="http://schemas.microsoft.com/office/drawing/2010/main" val="0"/>
              </a:ext>
            </a:extLst>
          </a:blip>
          <a:srcRect t="94736" r="-26"/>
          <a:stretch/>
        </p:blipFill>
        <p:spPr>
          <a:xfrm>
            <a:off x="-1" y="6496050"/>
            <a:ext cx="9146381" cy="360878"/>
          </a:xfrm>
          <a:prstGeom prst="rect">
            <a:avLst/>
          </a:prstGeom>
        </p:spPr>
      </p:pic>
      <p:sp>
        <p:nvSpPr>
          <p:cNvPr id="5" name="Slide Number Placeholder 4"/>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3753400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ee kolommen grafieken">
    <p:spTree>
      <p:nvGrpSpPr>
        <p:cNvPr id="1" name=""/>
        <p:cNvGrpSpPr/>
        <p:nvPr/>
      </p:nvGrpSpPr>
      <p:grpSpPr>
        <a:xfrm>
          <a:off x="0" y="0"/>
          <a:ext cx="0" cy="0"/>
          <a:chOff x="0" y="0"/>
          <a:chExt cx="0" cy="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1"/>
            <a:ext cx="9144000" cy="6855857"/>
          </a:xfrm>
          <a:prstGeom prst="rect">
            <a:avLst/>
          </a:prstGeom>
        </p:spPr>
      </p:pic>
      <p:sp>
        <p:nvSpPr>
          <p:cNvPr id="2" name="Title 1"/>
          <p:cNvSpPr>
            <a:spLocks noGrp="1"/>
          </p:cNvSpPr>
          <p:nvPr>
            <p:ph type="title"/>
          </p:nvPr>
        </p:nvSpPr>
        <p:spPr>
          <a:xfrm>
            <a:off x="360000" y="360000"/>
            <a:ext cx="8424000" cy="1080000"/>
          </a:xfrm>
        </p:spPr>
        <p:txBody>
          <a:bodyPr/>
          <a:lstStyle/>
          <a:p>
            <a:r>
              <a:rPr lang="nl-NL"/>
              <a:t>Klik om de stijl te bewerken</a:t>
            </a:r>
            <a:endParaRPr lang="en-US"/>
          </a:p>
        </p:txBody>
      </p:sp>
      <p:sp>
        <p:nvSpPr>
          <p:cNvPr id="3" name="Content Placeholder 2"/>
          <p:cNvSpPr>
            <a:spLocks noGrp="1"/>
          </p:cNvSpPr>
          <p:nvPr>
            <p:ph sz="half" idx="1"/>
          </p:nvPr>
        </p:nvSpPr>
        <p:spPr>
          <a:xfrm>
            <a:off x="360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752000" y="1800000"/>
            <a:ext cx="4032000" cy="4338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Slide Number Placeholder 6"/>
          <p:cNvSpPr>
            <a:spLocks noGrp="1"/>
          </p:cNvSpPr>
          <p:nvPr>
            <p:ph type="sldNum" sz="quarter" idx="12"/>
          </p:nvPr>
        </p:nvSpPr>
        <p:spPr/>
        <p:txBody>
          <a:bodyPr/>
          <a:lstStyle/>
          <a:p>
            <a:fld id="{066C8E84-E4B2-436B-84F2-EBC39C9DBFEA}" type="slidenum">
              <a:rPr lang="nl-NL" smtClean="0"/>
              <a:t>‹nr.›</a:t>
            </a:fld>
            <a:endParaRPr lang="nl-NL"/>
          </a:p>
        </p:txBody>
      </p:sp>
    </p:spTree>
    <p:extLst>
      <p:ext uri="{BB962C8B-B14F-4D97-AF65-F5344CB8AC3E}">
        <p14:creationId xmlns:p14="http://schemas.microsoft.com/office/powerpoint/2010/main" val="178958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0" tIns="0" rIns="0" bIns="0" rtlCol="0" anchor="t" anchorCtr="0">
            <a:noAutofit/>
          </a:bodyPr>
          <a:lstStyle/>
          <a:p>
            <a:r>
              <a:rPr lang="nl-NL"/>
              <a:t>Klik om de stijl te bewerken</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0" tIns="0" rIns="0" bIns="0" rtlCol="0">
            <a:no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Slide Number Placeholder 5"/>
          <p:cNvSpPr>
            <a:spLocks noGrp="1"/>
          </p:cNvSpPr>
          <p:nvPr>
            <p:ph type="sldNum" sz="quarter" idx="4"/>
          </p:nvPr>
        </p:nvSpPr>
        <p:spPr>
          <a:xfrm>
            <a:off x="4212000" y="6498000"/>
            <a:ext cx="720000" cy="360000"/>
          </a:xfrm>
          <a:prstGeom prst="rect">
            <a:avLst/>
          </a:prstGeom>
        </p:spPr>
        <p:txBody>
          <a:bodyPr vert="horz" lIns="0" tIns="0" rIns="0" bIns="0" rtlCol="0" anchor="ctr"/>
          <a:lstStyle>
            <a:lvl1pPr algn="ctr">
              <a:defRPr sz="1600" baseline="0">
                <a:solidFill>
                  <a:schemeClr val="bg1"/>
                </a:solidFill>
              </a:defRPr>
            </a:lvl1pPr>
          </a:lstStyle>
          <a:p>
            <a:fld id="{066C8E84-E4B2-436B-84F2-EBC39C9DBFEA}" type="slidenum">
              <a:rPr lang="nl-NL" smtClean="0"/>
              <a:pPr/>
              <a:t>‹nr.›</a:t>
            </a:fld>
            <a:endParaRPr lang="nl-NL"/>
          </a:p>
        </p:txBody>
      </p:sp>
    </p:spTree>
    <p:extLst>
      <p:ext uri="{BB962C8B-B14F-4D97-AF65-F5344CB8AC3E}">
        <p14:creationId xmlns:p14="http://schemas.microsoft.com/office/powerpoint/2010/main" val="2329153584"/>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4" r:id="rId3"/>
    <p:sldLayoutId id="2147483662" r:id="rId4"/>
    <p:sldLayoutId id="2147483669" r:id="rId5"/>
    <p:sldLayoutId id="2147483670" r:id="rId6"/>
    <p:sldLayoutId id="2147483666" r:id="rId7"/>
    <p:sldLayoutId id="2147483671" r:id="rId8"/>
    <p:sldLayoutId id="2147483672" r:id="rId9"/>
    <p:sldLayoutId id="2147483674" r:id="rId10"/>
    <p:sldLayoutId id="2147483680" r:id="rId11"/>
    <p:sldLayoutId id="2147483682" r:id="rId12"/>
    <p:sldLayoutId id="2147483683" r:id="rId13"/>
    <p:sldLayoutId id="2147483684" r:id="rId14"/>
    <p:sldLayoutId id="2147483679" r:id="rId15"/>
  </p:sldLayoutIdLst>
  <p:txStyles>
    <p:titleStyle>
      <a:lvl1pPr algn="l" defTabSz="914400" rtl="0" eaLnBrk="1" latinLnBrk="0" hangingPunct="1">
        <a:lnSpc>
          <a:spcPts val="4500"/>
        </a:lnSpc>
        <a:spcBef>
          <a:spcPct val="0"/>
        </a:spcBef>
        <a:buNone/>
        <a:defRPr sz="4000" kern="1200" baseline="0">
          <a:solidFill>
            <a:srgbClr val="63666A"/>
          </a:solidFill>
          <a:latin typeface="+mj-lt"/>
          <a:ea typeface="+mj-ea"/>
          <a:cs typeface="+mj-cs"/>
        </a:defRPr>
      </a:lvl1pPr>
    </p:titleStyle>
    <p:bodyStyle>
      <a:lvl1pPr marL="0" indent="0" algn="l" defTabSz="914400" rtl="0" eaLnBrk="1" latinLnBrk="0" hangingPunct="1">
        <a:lnSpc>
          <a:spcPts val="2700"/>
        </a:lnSpc>
        <a:spcBef>
          <a:spcPts val="1000"/>
        </a:spcBef>
        <a:buFontTx/>
        <a:buNone/>
        <a:defRPr sz="2400" kern="1200" baseline="0">
          <a:solidFill>
            <a:srgbClr val="63666A"/>
          </a:solidFill>
          <a:latin typeface="Lato" panose="020F0502020204030203" pitchFamily="34" charset="0"/>
          <a:ea typeface="+mn-ea"/>
          <a:cs typeface="+mn-cs"/>
        </a:defRPr>
      </a:lvl1pPr>
      <a:lvl2pPr marL="0" indent="0" algn="l" defTabSz="914400" rtl="0" eaLnBrk="1" latinLnBrk="0" hangingPunct="1">
        <a:lnSpc>
          <a:spcPts val="2700"/>
        </a:lnSpc>
        <a:spcBef>
          <a:spcPts val="0"/>
        </a:spcBef>
        <a:buFontTx/>
        <a:buNone/>
        <a:defRPr sz="2400" b="1" i="0" kern="1200" baseline="0">
          <a:solidFill>
            <a:srgbClr val="63666A"/>
          </a:solidFill>
          <a:latin typeface="Lato" panose="020F0502020204030203" pitchFamily="34" charset="0"/>
          <a:ea typeface="+mn-ea"/>
          <a:cs typeface="+mn-cs"/>
        </a:defRPr>
      </a:lvl2pPr>
      <a:lvl3pPr marL="0" indent="0" algn="l" defTabSz="914400" rtl="0" eaLnBrk="1" latinLnBrk="0" hangingPunct="1">
        <a:lnSpc>
          <a:spcPts val="5000"/>
        </a:lnSpc>
        <a:spcBef>
          <a:spcPts val="0"/>
        </a:spcBef>
        <a:buFontTx/>
        <a:buNone/>
        <a:defRPr sz="4500" b="1" kern="1200" baseline="0">
          <a:solidFill>
            <a:srgbClr val="FFFFFF"/>
          </a:solidFill>
          <a:latin typeface="Lato" panose="020F0502020204030203" pitchFamily="34" charset="0"/>
          <a:ea typeface="+mn-ea"/>
          <a:cs typeface="+mn-cs"/>
        </a:defRPr>
      </a:lvl3pPr>
      <a:lvl4pPr marL="0" indent="0" algn="l" defTabSz="914400" rtl="0" eaLnBrk="1" latinLnBrk="0" hangingPunct="1">
        <a:lnSpc>
          <a:spcPts val="3600"/>
        </a:lnSpc>
        <a:spcBef>
          <a:spcPts val="0"/>
        </a:spcBef>
        <a:buFontTx/>
        <a:buNone/>
        <a:defRPr sz="3200" i="1" kern="1200" baseline="0">
          <a:solidFill>
            <a:schemeClr val="accent3"/>
          </a:solidFill>
          <a:latin typeface="Lato" panose="020F0502020204030203" pitchFamily="34" charset="0"/>
          <a:ea typeface="+mn-ea"/>
          <a:cs typeface="+mn-cs"/>
        </a:defRPr>
      </a:lvl4pPr>
      <a:lvl5pPr marL="0" indent="0" algn="l" defTabSz="914400" rtl="0" eaLnBrk="1" latinLnBrk="0" hangingPunct="1">
        <a:lnSpc>
          <a:spcPts val="3600"/>
        </a:lnSpc>
        <a:spcBef>
          <a:spcPts val="0"/>
        </a:spcBef>
        <a:buFontTx/>
        <a:buNone/>
        <a:defRPr sz="3200" b="0" i="1" kern="1200" baseline="0">
          <a:solidFill>
            <a:srgbClr val="000000"/>
          </a:solidFill>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Van afval naar grondstof</a:t>
            </a:r>
          </a:p>
        </p:txBody>
      </p:sp>
      <p:sp>
        <p:nvSpPr>
          <p:cNvPr id="3" name="Ondertitel 2"/>
          <p:cNvSpPr>
            <a:spLocks noGrp="1"/>
          </p:cNvSpPr>
          <p:nvPr>
            <p:ph type="subTitle" idx="1"/>
          </p:nvPr>
        </p:nvSpPr>
        <p:spPr/>
        <p:txBody>
          <a:bodyPr vert="horz" lIns="0" tIns="0" rIns="0" bIns="0" rtlCol="0" anchor="t">
            <a:noAutofit/>
          </a:bodyPr>
          <a:lstStyle/>
          <a:p>
            <a:r>
              <a:rPr lang="nl-NL" sz="2000" dirty="0"/>
              <a:t>Afval, digitaal burgerpanel juni 2023</a:t>
            </a:r>
          </a:p>
        </p:txBody>
      </p:sp>
    </p:spTree>
    <p:extLst>
      <p:ext uri="{BB962C8B-B14F-4D97-AF65-F5344CB8AC3E}">
        <p14:creationId xmlns:p14="http://schemas.microsoft.com/office/powerpoint/2010/main" val="938704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r>
              <a:rPr lang="de-DE" sz="3200" dirty="0"/>
              <a:t>Wat </a:t>
            </a:r>
            <a:r>
              <a:rPr lang="de-DE" sz="3200" dirty="0" err="1"/>
              <a:t>motiveert</a:t>
            </a:r>
            <a:r>
              <a:rPr lang="de-DE" sz="3200" dirty="0"/>
              <a:t> u </a:t>
            </a:r>
            <a:r>
              <a:rPr lang="de-DE" sz="3200" dirty="0" err="1"/>
              <a:t>om</a:t>
            </a:r>
            <a:r>
              <a:rPr lang="de-DE" sz="3200" dirty="0"/>
              <a:t> </a:t>
            </a:r>
            <a:r>
              <a:rPr lang="de-DE" sz="3200" dirty="0" err="1"/>
              <a:t>afval</a:t>
            </a:r>
            <a:r>
              <a:rPr lang="de-DE" sz="3200" dirty="0"/>
              <a:t> </a:t>
            </a:r>
            <a:r>
              <a:rPr lang="de-DE" sz="3200" dirty="0" err="1"/>
              <a:t>te</a:t>
            </a:r>
            <a:r>
              <a:rPr lang="de-DE" sz="3200" dirty="0"/>
              <a:t> scheiden?</a:t>
            </a:r>
            <a:br>
              <a:rPr lang="de-DE" dirty="0"/>
            </a:br>
            <a:endParaRPr lang="nl-NL" dirty="0"/>
          </a:p>
        </p:txBody>
      </p:sp>
      <p:graphicFrame>
        <p:nvGraphicFramePr>
          <p:cNvPr id="2" name="ChartObject" descr="88% geeft aan gemotiveerd te zijn om afval te scheiden omdat dat beter is voor het milieu">
            <a:extLst>
              <a:ext uri="{FF2B5EF4-FFF2-40B4-BE49-F238E27FC236}">
                <a16:creationId xmlns:a16="http://schemas.microsoft.com/office/drawing/2014/main" id="{1A23DDEC-CE17-2A99-0BC8-EA0374D63E13}"/>
              </a:ext>
            </a:extLst>
          </p:cNvPr>
          <p:cNvGraphicFramePr>
            <a:graphicFrameLocks noGrp="1"/>
          </p:cNvGraphicFramePr>
          <p:nvPr>
            <p:ph idx="1"/>
            <p:extLst>
              <p:ext uri="{D42A27DB-BD31-4B8C-83A1-F6EECF244321}">
                <p14:modId xmlns:p14="http://schemas.microsoft.com/office/powerpoint/2010/main" val="2030119286"/>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379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r>
              <a:rPr lang="de-DE" sz="3200" dirty="0"/>
              <a:t>Welke </a:t>
            </a:r>
            <a:r>
              <a:rPr lang="de-DE" sz="3200" dirty="0" err="1"/>
              <a:t>afvalstroom</a:t>
            </a:r>
            <a:r>
              <a:rPr lang="de-DE" sz="3200" dirty="0"/>
              <a:t>/</a:t>
            </a:r>
            <a:r>
              <a:rPr lang="de-DE" sz="3200" dirty="0" err="1"/>
              <a:t>afvalstromen</a:t>
            </a:r>
            <a:r>
              <a:rPr lang="de-DE" sz="3200" dirty="0"/>
              <a:t> </a:t>
            </a:r>
            <a:r>
              <a:rPr lang="de-DE" sz="3200" dirty="0" err="1"/>
              <a:t>vindt</a:t>
            </a:r>
            <a:r>
              <a:rPr lang="de-DE" sz="3200" dirty="0"/>
              <a:t> u lastig </a:t>
            </a:r>
            <a:r>
              <a:rPr lang="de-DE" sz="3200" dirty="0" err="1"/>
              <a:t>om</a:t>
            </a:r>
            <a:r>
              <a:rPr lang="de-DE" sz="3200" dirty="0"/>
              <a:t> </a:t>
            </a:r>
            <a:r>
              <a:rPr lang="de-DE" sz="3200" dirty="0" err="1"/>
              <a:t>gescheiden</a:t>
            </a:r>
            <a:r>
              <a:rPr lang="de-DE" sz="3200" dirty="0"/>
              <a:t> </a:t>
            </a:r>
            <a:r>
              <a:rPr lang="de-DE" sz="3200" dirty="0" err="1"/>
              <a:t>aan</a:t>
            </a:r>
            <a:r>
              <a:rPr lang="de-DE" sz="3200" dirty="0"/>
              <a:t> </a:t>
            </a:r>
            <a:r>
              <a:rPr lang="de-DE" sz="3200" dirty="0" err="1"/>
              <a:t>te</a:t>
            </a:r>
            <a:r>
              <a:rPr lang="de-DE" sz="3200" dirty="0"/>
              <a:t> </a:t>
            </a:r>
            <a:r>
              <a:rPr lang="de-DE" sz="3200" dirty="0" err="1"/>
              <a:t>bieden</a:t>
            </a:r>
            <a:r>
              <a:rPr lang="de-DE" sz="3200" dirty="0"/>
              <a:t>?</a:t>
            </a:r>
            <a:br>
              <a:rPr lang="de-DE" sz="3200" dirty="0"/>
            </a:br>
            <a:endParaRPr lang="nl-NL" sz="3200" dirty="0"/>
          </a:p>
        </p:txBody>
      </p:sp>
      <p:graphicFrame>
        <p:nvGraphicFramePr>
          <p:cNvPr id="2" name="ChartObject" descr="47% geeft aan het niet lastig te vinden afval goed te scheiden">
            <a:extLst>
              <a:ext uri="{FF2B5EF4-FFF2-40B4-BE49-F238E27FC236}">
                <a16:creationId xmlns:a16="http://schemas.microsoft.com/office/drawing/2014/main" id="{4D9FF417-41C4-99E5-8CF6-BF8E78289A68}"/>
              </a:ext>
            </a:extLst>
          </p:cNvPr>
          <p:cNvGraphicFramePr>
            <a:graphicFrameLocks noGrp="1"/>
          </p:cNvGraphicFramePr>
          <p:nvPr>
            <p:ph idx="1"/>
            <p:extLst>
              <p:ext uri="{D42A27DB-BD31-4B8C-83A1-F6EECF244321}">
                <p14:modId xmlns:p14="http://schemas.microsoft.com/office/powerpoint/2010/main" val="1364189786"/>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1144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r>
              <a:rPr lang="de-DE" sz="3200" dirty="0" err="1"/>
              <a:t>Is</a:t>
            </a:r>
            <a:r>
              <a:rPr lang="de-DE" sz="3200" dirty="0"/>
              <a:t> de </a:t>
            </a:r>
            <a:r>
              <a:rPr lang="de-DE" sz="3200" dirty="0" err="1"/>
              <a:t>informatie</a:t>
            </a:r>
            <a:r>
              <a:rPr lang="de-DE" sz="3200" dirty="0"/>
              <a:t> </a:t>
            </a:r>
            <a:r>
              <a:rPr lang="de-DE" sz="3200" dirty="0" err="1"/>
              <a:t>over</a:t>
            </a:r>
            <a:r>
              <a:rPr lang="de-DE" sz="3200" dirty="0"/>
              <a:t> </a:t>
            </a:r>
            <a:r>
              <a:rPr lang="de-DE" sz="3200" dirty="0" err="1"/>
              <a:t>afval</a:t>
            </a:r>
            <a:r>
              <a:rPr lang="de-DE" sz="3200" dirty="0"/>
              <a:t> en </a:t>
            </a:r>
            <a:r>
              <a:rPr lang="de-DE" sz="3200" dirty="0" err="1"/>
              <a:t>afvalscheiding</a:t>
            </a:r>
            <a:r>
              <a:rPr lang="de-DE" sz="3200" dirty="0"/>
              <a:t> </a:t>
            </a:r>
            <a:r>
              <a:rPr lang="de-DE" sz="3200" dirty="0" err="1"/>
              <a:t>vanuit</a:t>
            </a:r>
            <a:r>
              <a:rPr lang="de-DE" sz="3200" dirty="0"/>
              <a:t> de </a:t>
            </a:r>
            <a:r>
              <a:rPr lang="de-DE" sz="3200" dirty="0" err="1"/>
              <a:t>gemeente</a:t>
            </a:r>
            <a:r>
              <a:rPr lang="de-DE" sz="3200" dirty="0"/>
              <a:t> </a:t>
            </a:r>
            <a:r>
              <a:rPr lang="de-DE" sz="3200" dirty="0" err="1"/>
              <a:t>vindbaar</a:t>
            </a:r>
            <a:r>
              <a:rPr lang="de-DE" sz="3200" dirty="0"/>
              <a:t>, </a:t>
            </a:r>
            <a:r>
              <a:rPr lang="de-DE" sz="3200" dirty="0" err="1"/>
              <a:t>duidelijk</a:t>
            </a:r>
            <a:r>
              <a:rPr lang="de-DE" sz="3200" dirty="0"/>
              <a:t> en </a:t>
            </a:r>
            <a:r>
              <a:rPr lang="de-DE" sz="3200" dirty="0" err="1"/>
              <a:t>begrijpelijk</a:t>
            </a:r>
            <a:r>
              <a:rPr lang="de-DE" sz="3200" dirty="0"/>
              <a:t> </a:t>
            </a:r>
            <a:r>
              <a:rPr lang="de-DE" sz="3200" dirty="0" err="1"/>
              <a:t>voor</a:t>
            </a:r>
            <a:r>
              <a:rPr lang="de-DE" sz="3200" dirty="0"/>
              <a:t> u?</a:t>
            </a:r>
            <a:br>
              <a:rPr lang="de-DE" sz="2800" dirty="0"/>
            </a:br>
            <a:endParaRPr lang="nl-NL" sz="2800" dirty="0"/>
          </a:p>
        </p:txBody>
      </p:sp>
      <p:graphicFrame>
        <p:nvGraphicFramePr>
          <p:cNvPr id="2" name="ChartObject" descr="68% geeft aan dat de informatie over afval en afvalscheiding vanuit de gemeente vindbaar, duidelijk en begrijpelijk is. ">
            <a:extLst>
              <a:ext uri="{FF2B5EF4-FFF2-40B4-BE49-F238E27FC236}">
                <a16:creationId xmlns:a16="http://schemas.microsoft.com/office/drawing/2014/main" id="{DD7164B3-076C-934E-5616-82FBE736CC72}"/>
              </a:ext>
            </a:extLst>
          </p:cNvPr>
          <p:cNvGraphicFramePr>
            <a:graphicFrameLocks noGrp="1"/>
          </p:cNvGraphicFramePr>
          <p:nvPr>
            <p:ph idx="1"/>
            <p:extLst>
              <p:ext uri="{D42A27DB-BD31-4B8C-83A1-F6EECF244321}">
                <p14:modId xmlns:p14="http://schemas.microsoft.com/office/powerpoint/2010/main" val="2505620406"/>
              </p:ext>
            </p:extLst>
          </p:nvPr>
        </p:nvGraphicFramePr>
        <p:xfrm>
          <a:off x="534692" y="2084521"/>
          <a:ext cx="8248946" cy="40527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936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pPr>
              <a:lnSpc>
                <a:spcPct val="100000"/>
              </a:lnSpc>
            </a:pPr>
            <a:r>
              <a:rPr lang="de-DE" sz="3200" dirty="0" err="1"/>
              <a:t>Waarom</a:t>
            </a:r>
            <a:r>
              <a:rPr lang="de-DE" sz="3200" dirty="0"/>
              <a:t> </a:t>
            </a:r>
            <a:r>
              <a:rPr lang="de-DE" sz="3200" dirty="0" err="1"/>
              <a:t>is</a:t>
            </a:r>
            <a:r>
              <a:rPr lang="de-DE" sz="3200" dirty="0"/>
              <a:t> de </a:t>
            </a:r>
            <a:r>
              <a:rPr lang="de-DE" sz="3200" dirty="0" err="1"/>
              <a:t>informatie</a:t>
            </a:r>
            <a:r>
              <a:rPr lang="de-DE" sz="3200" dirty="0"/>
              <a:t> </a:t>
            </a:r>
            <a:r>
              <a:rPr lang="de-DE" sz="3200" dirty="0" err="1"/>
              <a:t>over</a:t>
            </a:r>
            <a:r>
              <a:rPr lang="de-DE" sz="3200" dirty="0"/>
              <a:t> </a:t>
            </a:r>
            <a:r>
              <a:rPr lang="de-DE" sz="3200" dirty="0" err="1"/>
              <a:t>afval</a:t>
            </a:r>
            <a:r>
              <a:rPr lang="de-DE" sz="3200" dirty="0"/>
              <a:t> en </a:t>
            </a:r>
            <a:r>
              <a:rPr lang="de-DE" sz="3200" dirty="0" err="1"/>
              <a:t>afvalscheiding</a:t>
            </a:r>
            <a:r>
              <a:rPr lang="de-DE" sz="3200" dirty="0"/>
              <a:t> </a:t>
            </a:r>
            <a:r>
              <a:rPr lang="de-DE" sz="3200" dirty="0" err="1"/>
              <a:t>vanuit</a:t>
            </a:r>
            <a:r>
              <a:rPr lang="de-DE" sz="3200" dirty="0"/>
              <a:t> de </a:t>
            </a:r>
            <a:r>
              <a:rPr lang="de-DE" sz="3200" dirty="0" err="1"/>
              <a:t>gemeente</a:t>
            </a:r>
            <a:r>
              <a:rPr lang="de-DE" sz="3200" dirty="0"/>
              <a:t> </a:t>
            </a:r>
            <a:r>
              <a:rPr lang="de-DE" sz="3200" dirty="0" err="1"/>
              <a:t>niet</a:t>
            </a:r>
            <a:r>
              <a:rPr lang="de-DE" sz="3200" dirty="0"/>
              <a:t> </a:t>
            </a:r>
            <a:r>
              <a:rPr lang="de-DE" sz="3200" dirty="0" err="1"/>
              <a:t>goed</a:t>
            </a:r>
            <a:r>
              <a:rPr lang="de-DE" sz="3200" dirty="0"/>
              <a:t> </a:t>
            </a:r>
            <a:r>
              <a:rPr lang="de-DE" sz="3200" dirty="0" err="1"/>
              <a:t>vindbaar</a:t>
            </a:r>
            <a:r>
              <a:rPr lang="de-DE" sz="3200" dirty="0"/>
              <a:t>, </a:t>
            </a:r>
            <a:r>
              <a:rPr lang="de-DE" sz="3200" dirty="0" err="1"/>
              <a:t>duidelijk</a:t>
            </a:r>
            <a:r>
              <a:rPr lang="de-DE" sz="3200" dirty="0"/>
              <a:t> en </a:t>
            </a:r>
            <a:r>
              <a:rPr lang="de-DE" sz="3200" dirty="0" err="1"/>
              <a:t>begrijpelijk</a:t>
            </a:r>
            <a:r>
              <a:rPr lang="de-DE" sz="3200" dirty="0"/>
              <a:t> </a:t>
            </a:r>
            <a:r>
              <a:rPr lang="de-DE" sz="3200" dirty="0" err="1"/>
              <a:t>voor</a:t>
            </a:r>
            <a:r>
              <a:rPr lang="de-DE" sz="3200" dirty="0"/>
              <a:t> u? </a:t>
            </a:r>
            <a:r>
              <a:rPr lang="de-DE" sz="2400" i="1" dirty="0"/>
              <a:t>(</a:t>
            </a:r>
            <a:r>
              <a:rPr lang="de-DE" sz="2400" i="1" dirty="0" err="1"/>
              <a:t>alleen</a:t>
            </a:r>
            <a:r>
              <a:rPr lang="de-DE" sz="2400" i="1" dirty="0"/>
              <a:t> </a:t>
            </a:r>
            <a:r>
              <a:rPr lang="de-DE" sz="2400" i="1" dirty="0" err="1"/>
              <a:t>gesteld</a:t>
            </a:r>
            <a:r>
              <a:rPr lang="de-DE" sz="2400" i="1" dirty="0"/>
              <a:t> </a:t>
            </a:r>
            <a:r>
              <a:rPr lang="de-DE" sz="2400" i="1" dirty="0" err="1"/>
              <a:t>aan</a:t>
            </a:r>
            <a:r>
              <a:rPr lang="de-DE" sz="2400" i="1" dirty="0"/>
              <a:t> </a:t>
            </a:r>
            <a:r>
              <a:rPr lang="de-DE" sz="2400" i="1" dirty="0" err="1"/>
              <a:t>mensen</a:t>
            </a:r>
            <a:r>
              <a:rPr lang="de-DE" sz="2400" i="1" dirty="0"/>
              <a:t> die </a:t>
            </a:r>
            <a:r>
              <a:rPr lang="de-DE" sz="2400" i="1" dirty="0" err="1"/>
              <a:t>op</a:t>
            </a:r>
            <a:r>
              <a:rPr lang="de-DE" sz="2400" i="1" dirty="0"/>
              <a:t> de vorige </a:t>
            </a:r>
            <a:r>
              <a:rPr lang="de-DE" sz="2400" i="1" dirty="0" err="1"/>
              <a:t>vraag</a:t>
            </a:r>
            <a:r>
              <a:rPr lang="de-DE" sz="2400" i="1" dirty="0"/>
              <a:t> </a:t>
            </a:r>
            <a:r>
              <a:rPr lang="de-DE" sz="2400" b="1" dirty="0"/>
              <a:t>nee</a:t>
            </a:r>
            <a:r>
              <a:rPr lang="de-DE" sz="2400" i="1" dirty="0"/>
              <a:t> </a:t>
            </a:r>
            <a:r>
              <a:rPr lang="de-DE" sz="2400" i="1" dirty="0" err="1"/>
              <a:t>antwoordden</a:t>
            </a:r>
            <a:r>
              <a:rPr lang="de-DE" sz="2400" i="1" dirty="0"/>
              <a:t>)</a:t>
            </a:r>
            <a:br>
              <a:rPr lang="de-DE" sz="2400" i="1" dirty="0"/>
            </a:br>
            <a:endParaRPr lang="nl-NL" sz="3200" dirty="0"/>
          </a:p>
        </p:txBody>
      </p:sp>
      <p:graphicFrame>
        <p:nvGraphicFramePr>
          <p:cNvPr id="2" name="ChartObject" descr="77% geeft aan niet te weten waar de informatie te vinden is. ">
            <a:extLst>
              <a:ext uri="{FF2B5EF4-FFF2-40B4-BE49-F238E27FC236}">
                <a16:creationId xmlns:a16="http://schemas.microsoft.com/office/drawing/2014/main" id="{C3DE6D2A-4F21-D873-DB9E-CB84776CF64E}"/>
              </a:ext>
            </a:extLst>
          </p:cNvPr>
          <p:cNvGraphicFramePr>
            <a:graphicFrameLocks noGrp="1"/>
          </p:cNvGraphicFramePr>
          <p:nvPr>
            <p:ph idx="1"/>
            <p:extLst>
              <p:ext uri="{D42A27DB-BD31-4B8C-83A1-F6EECF244321}">
                <p14:modId xmlns:p14="http://schemas.microsoft.com/office/powerpoint/2010/main" val="3438539608"/>
              </p:ext>
            </p:extLst>
          </p:nvPr>
        </p:nvGraphicFramePr>
        <p:xfrm>
          <a:off x="359639" y="2324746"/>
          <a:ext cx="8424000" cy="38125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0020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r>
              <a:rPr lang="de-DE" sz="3200" dirty="0" err="1"/>
              <a:t>Op</a:t>
            </a:r>
            <a:r>
              <a:rPr lang="de-DE" sz="3200" dirty="0"/>
              <a:t> welke </a:t>
            </a:r>
            <a:r>
              <a:rPr lang="de-DE" sz="3200" dirty="0" err="1"/>
              <a:t>manier</a:t>
            </a:r>
            <a:r>
              <a:rPr lang="de-DE" sz="3200" dirty="0"/>
              <a:t> </a:t>
            </a:r>
            <a:r>
              <a:rPr lang="de-DE" sz="3200" dirty="0" err="1"/>
              <a:t>wordt</a:t>
            </a:r>
            <a:r>
              <a:rPr lang="de-DE" sz="3200" dirty="0"/>
              <a:t> u </a:t>
            </a:r>
            <a:r>
              <a:rPr lang="de-DE" sz="3200" dirty="0" err="1"/>
              <a:t>het</a:t>
            </a:r>
            <a:r>
              <a:rPr lang="de-DE" sz="3200" dirty="0"/>
              <a:t> liefst </a:t>
            </a:r>
            <a:r>
              <a:rPr lang="de-DE" sz="3200" dirty="0" err="1"/>
              <a:t>geïnformeerd</a:t>
            </a:r>
            <a:r>
              <a:rPr lang="de-DE" sz="3200" dirty="0"/>
              <a:t> </a:t>
            </a:r>
            <a:r>
              <a:rPr lang="de-DE" sz="3200" dirty="0" err="1"/>
              <a:t>over</a:t>
            </a:r>
            <a:r>
              <a:rPr lang="de-DE" sz="3200" dirty="0"/>
              <a:t> </a:t>
            </a:r>
            <a:r>
              <a:rPr lang="de-DE" sz="3200" dirty="0" err="1"/>
              <a:t>afvalscheiding</a:t>
            </a:r>
            <a:r>
              <a:rPr lang="de-DE" sz="3200" dirty="0"/>
              <a:t>?</a:t>
            </a:r>
            <a:br>
              <a:rPr lang="de-DE" sz="3200" dirty="0"/>
            </a:br>
            <a:endParaRPr lang="nl-NL" sz="3200" dirty="0"/>
          </a:p>
        </p:txBody>
      </p:sp>
      <p:graphicFrame>
        <p:nvGraphicFramePr>
          <p:cNvPr id="2" name="ChartObject" descr="64% geeft aan het liefst geïnformeerd te worden door een jaarlijkse informatiekaart die huis aan huis verspreid wordt. ">
            <a:extLst>
              <a:ext uri="{FF2B5EF4-FFF2-40B4-BE49-F238E27FC236}">
                <a16:creationId xmlns:a16="http://schemas.microsoft.com/office/drawing/2014/main" id="{6157CE44-EE76-F923-C8C5-D1A623F18FA9}"/>
              </a:ext>
            </a:extLst>
          </p:cNvPr>
          <p:cNvGraphicFramePr>
            <a:graphicFrameLocks noGrp="1"/>
          </p:cNvGraphicFramePr>
          <p:nvPr>
            <p:ph idx="1"/>
            <p:extLst>
              <p:ext uri="{D42A27DB-BD31-4B8C-83A1-F6EECF244321}">
                <p14:modId xmlns:p14="http://schemas.microsoft.com/office/powerpoint/2010/main" val="4055918432"/>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748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r>
              <a:rPr lang="de-DE" sz="3200" dirty="0" err="1"/>
              <a:t>Bezoekt</a:t>
            </a:r>
            <a:r>
              <a:rPr lang="de-DE" sz="3200" dirty="0"/>
              <a:t> u </a:t>
            </a:r>
            <a:r>
              <a:rPr lang="de-DE" sz="3200" dirty="0" err="1"/>
              <a:t>kringloopwinkels</a:t>
            </a:r>
            <a:r>
              <a:rPr lang="de-DE" sz="3200" dirty="0"/>
              <a:t> in Oegstgeest </a:t>
            </a:r>
            <a:r>
              <a:rPr lang="de-DE" sz="3200" dirty="0" err="1"/>
              <a:t>of</a:t>
            </a:r>
            <a:r>
              <a:rPr lang="de-DE" sz="3200" dirty="0"/>
              <a:t> </a:t>
            </a:r>
            <a:r>
              <a:rPr lang="de-DE" sz="3200" dirty="0" err="1"/>
              <a:t>omstreken</a:t>
            </a:r>
            <a:r>
              <a:rPr lang="de-DE" sz="3200" dirty="0"/>
              <a:t>?</a:t>
            </a:r>
            <a:br>
              <a:rPr lang="de-DE" sz="3200" dirty="0"/>
            </a:br>
            <a:endParaRPr lang="nl-NL" sz="3200" dirty="0"/>
          </a:p>
        </p:txBody>
      </p:sp>
      <p:graphicFrame>
        <p:nvGraphicFramePr>
          <p:cNvPr id="3" name="ChartObject" descr="62% geeft aan wel eens in een kringloopwinkel te komen">
            <a:extLst>
              <a:ext uri="{FF2B5EF4-FFF2-40B4-BE49-F238E27FC236}">
                <a16:creationId xmlns:a16="http://schemas.microsoft.com/office/drawing/2014/main" id="{85E304BE-7CE9-5BA8-EC83-C8D926931D0E}"/>
              </a:ext>
            </a:extLst>
          </p:cNvPr>
          <p:cNvGraphicFramePr>
            <a:graphicFrameLocks noGrp="1"/>
          </p:cNvGraphicFramePr>
          <p:nvPr>
            <p:ph idx="1"/>
            <p:extLst>
              <p:ext uri="{D42A27DB-BD31-4B8C-83A1-F6EECF244321}">
                <p14:modId xmlns:p14="http://schemas.microsoft.com/office/powerpoint/2010/main" val="2734637041"/>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8375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a:xfrm>
            <a:off x="360000" y="360000"/>
            <a:ext cx="8784000" cy="1080000"/>
          </a:xfrm>
        </p:spPr>
        <p:txBody>
          <a:bodyPr/>
          <a:lstStyle/>
          <a:p>
            <a:r>
              <a:rPr lang="de-DE" sz="3200" dirty="0"/>
              <a:t>Kent u </a:t>
            </a:r>
            <a:r>
              <a:rPr lang="de-DE" sz="3200" dirty="0" err="1"/>
              <a:t>apps</a:t>
            </a:r>
            <a:r>
              <a:rPr lang="de-DE" sz="3200" dirty="0"/>
              <a:t> </a:t>
            </a:r>
            <a:r>
              <a:rPr lang="de-DE" sz="3200" dirty="0" err="1"/>
              <a:t>om</a:t>
            </a:r>
            <a:r>
              <a:rPr lang="de-DE" sz="3200" dirty="0"/>
              <a:t> </a:t>
            </a:r>
            <a:r>
              <a:rPr lang="de-DE" sz="3200" dirty="0" err="1"/>
              <a:t>voedselverspilling</a:t>
            </a:r>
            <a:r>
              <a:rPr lang="de-DE" sz="3200" dirty="0"/>
              <a:t> </a:t>
            </a:r>
            <a:r>
              <a:rPr lang="de-DE" sz="3200" dirty="0" err="1"/>
              <a:t>te</a:t>
            </a:r>
            <a:r>
              <a:rPr lang="de-DE" sz="3200" dirty="0"/>
              <a:t> </a:t>
            </a:r>
            <a:r>
              <a:rPr lang="de-DE" sz="3200" dirty="0" err="1"/>
              <a:t>voorkomen</a:t>
            </a:r>
            <a:r>
              <a:rPr lang="de-DE" sz="3200" dirty="0"/>
              <a:t>, </a:t>
            </a:r>
            <a:r>
              <a:rPr lang="de-DE" sz="3200" dirty="0" err="1"/>
              <a:t>zoals</a:t>
            </a:r>
            <a:r>
              <a:rPr lang="de-DE" sz="3200" dirty="0"/>
              <a:t> ‘</a:t>
            </a:r>
            <a:r>
              <a:rPr lang="de-DE" sz="3200" dirty="0" err="1"/>
              <a:t>Too</a:t>
            </a:r>
            <a:r>
              <a:rPr lang="de-DE" sz="3200" dirty="0"/>
              <a:t> </a:t>
            </a:r>
            <a:r>
              <a:rPr lang="de-DE" sz="3200" dirty="0" err="1"/>
              <a:t>Good</a:t>
            </a:r>
            <a:r>
              <a:rPr lang="de-DE" sz="3200" dirty="0"/>
              <a:t> </a:t>
            </a:r>
            <a:r>
              <a:rPr lang="de-DE" sz="3200" dirty="0" err="1"/>
              <a:t>to</a:t>
            </a:r>
            <a:r>
              <a:rPr lang="de-DE" sz="3200" dirty="0"/>
              <a:t> Go’ </a:t>
            </a:r>
            <a:r>
              <a:rPr lang="de-DE" sz="3200" dirty="0" err="1"/>
              <a:t>of</a:t>
            </a:r>
            <a:r>
              <a:rPr lang="de-DE" sz="3200" dirty="0"/>
              <a:t> ‘Slim Koken’?</a:t>
            </a:r>
            <a:br>
              <a:rPr lang="de-DE" dirty="0"/>
            </a:br>
            <a:endParaRPr lang="nl-NL" dirty="0"/>
          </a:p>
        </p:txBody>
      </p:sp>
      <p:graphicFrame>
        <p:nvGraphicFramePr>
          <p:cNvPr id="2" name="ChartObject" descr="34% geeft aan ze te kennen en 26% geeft aan wel geïnteresseerd te zijn">
            <a:extLst>
              <a:ext uri="{FF2B5EF4-FFF2-40B4-BE49-F238E27FC236}">
                <a16:creationId xmlns:a16="http://schemas.microsoft.com/office/drawing/2014/main" id="{3BB735E6-FE41-FC14-8163-066CE492B122}"/>
              </a:ext>
            </a:extLst>
          </p:cNvPr>
          <p:cNvGraphicFramePr>
            <a:graphicFrameLocks noGrp="1"/>
          </p:cNvGraphicFramePr>
          <p:nvPr>
            <p:ph idx="1"/>
            <p:extLst>
              <p:ext uri="{D42A27DB-BD31-4B8C-83A1-F6EECF244321}">
                <p14:modId xmlns:p14="http://schemas.microsoft.com/office/powerpoint/2010/main" val="612988703"/>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0752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pPr>
              <a:lnSpc>
                <a:spcPct val="100000"/>
              </a:lnSpc>
            </a:pPr>
            <a:r>
              <a:rPr lang="de-DE" sz="3200" dirty="0"/>
              <a:t>Staat u </a:t>
            </a:r>
            <a:r>
              <a:rPr lang="de-DE" sz="3200" dirty="0" err="1"/>
              <a:t>geregistreerd</a:t>
            </a:r>
            <a:r>
              <a:rPr lang="de-DE" sz="3200" dirty="0"/>
              <a:t> in </a:t>
            </a:r>
            <a:r>
              <a:rPr lang="de-DE" sz="3200" dirty="0" err="1"/>
              <a:t>het</a:t>
            </a:r>
            <a:r>
              <a:rPr lang="de-DE" sz="3200" dirty="0"/>
              <a:t> </a:t>
            </a:r>
            <a:r>
              <a:rPr lang="de-DE" sz="3200" dirty="0" err="1"/>
              <a:t>postfilter</a:t>
            </a:r>
            <a:r>
              <a:rPr lang="de-DE" sz="3200" dirty="0"/>
              <a:t> </a:t>
            </a:r>
            <a:r>
              <a:rPr lang="de-DE" sz="3200" dirty="0" err="1"/>
              <a:t>register</a:t>
            </a:r>
            <a:r>
              <a:rPr lang="de-DE" sz="3200" dirty="0"/>
              <a:t> </a:t>
            </a:r>
            <a:r>
              <a:rPr lang="de-DE" sz="3200" dirty="0" err="1"/>
              <a:t>waarin</a:t>
            </a:r>
            <a:r>
              <a:rPr lang="de-DE" sz="3200" dirty="0"/>
              <a:t> u </a:t>
            </a:r>
            <a:r>
              <a:rPr lang="de-DE" sz="3200" dirty="0" err="1"/>
              <a:t>kunt</a:t>
            </a:r>
            <a:r>
              <a:rPr lang="de-DE" sz="3200" dirty="0"/>
              <a:t> </a:t>
            </a:r>
            <a:r>
              <a:rPr lang="de-DE" sz="3200" dirty="0" err="1"/>
              <a:t>aangeven</a:t>
            </a:r>
            <a:r>
              <a:rPr lang="de-DE" sz="3200" dirty="0"/>
              <a:t> dat u </a:t>
            </a:r>
            <a:r>
              <a:rPr lang="de-DE" sz="3200" dirty="0" err="1"/>
              <a:t>geen</a:t>
            </a:r>
            <a:r>
              <a:rPr lang="de-DE" sz="3200" dirty="0"/>
              <a:t> </a:t>
            </a:r>
            <a:r>
              <a:rPr lang="de-DE" sz="3200" dirty="0" err="1"/>
              <a:t>geadresseerde</a:t>
            </a:r>
            <a:r>
              <a:rPr lang="de-DE" sz="3200" dirty="0"/>
              <a:t> </a:t>
            </a:r>
            <a:r>
              <a:rPr lang="de-DE" sz="3200" dirty="0" err="1"/>
              <a:t>reclamepost</a:t>
            </a:r>
            <a:r>
              <a:rPr lang="de-DE" sz="3200" dirty="0"/>
              <a:t> </a:t>
            </a:r>
            <a:r>
              <a:rPr lang="de-DE" sz="3200" dirty="0" err="1"/>
              <a:t>wilt</a:t>
            </a:r>
            <a:r>
              <a:rPr lang="de-DE" sz="3200" dirty="0"/>
              <a:t> </a:t>
            </a:r>
            <a:r>
              <a:rPr lang="de-DE" sz="3200" dirty="0" err="1"/>
              <a:t>ontvangen</a:t>
            </a:r>
            <a:r>
              <a:rPr lang="de-DE" sz="3200" dirty="0"/>
              <a:t>?</a:t>
            </a:r>
            <a:br>
              <a:rPr lang="de-DE" sz="2800" dirty="0"/>
            </a:br>
            <a:endParaRPr lang="nl-NL" sz="2800" dirty="0"/>
          </a:p>
        </p:txBody>
      </p:sp>
      <p:graphicFrame>
        <p:nvGraphicFramePr>
          <p:cNvPr id="2" name="ChartObject" descr="37% geeft aan dit reeds te doen en 32% dit te willen gaan doen">
            <a:extLst>
              <a:ext uri="{FF2B5EF4-FFF2-40B4-BE49-F238E27FC236}">
                <a16:creationId xmlns:a16="http://schemas.microsoft.com/office/drawing/2014/main" id="{1F461842-87E3-E37E-86E3-D7218C0650C1}"/>
              </a:ext>
            </a:extLst>
          </p:cNvPr>
          <p:cNvGraphicFramePr>
            <a:graphicFrameLocks noGrp="1"/>
          </p:cNvGraphicFramePr>
          <p:nvPr>
            <p:ph idx="1"/>
            <p:extLst>
              <p:ext uri="{D42A27DB-BD31-4B8C-83A1-F6EECF244321}">
                <p14:modId xmlns:p14="http://schemas.microsoft.com/office/powerpoint/2010/main" val="1758411159"/>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3818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pPr>
              <a:lnSpc>
                <a:spcPct val="100000"/>
              </a:lnSpc>
            </a:pPr>
            <a:r>
              <a:rPr lang="de-DE" sz="3200" dirty="0"/>
              <a:t>Kent u </a:t>
            </a:r>
            <a:r>
              <a:rPr lang="de-DE" sz="3200" dirty="0" err="1"/>
              <a:t>deelplatforms</a:t>
            </a:r>
            <a:r>
              <a:rPr lang="de-DE" sz="3200" dirty="0"/>
              <a:t> als ‘PEERBY’ </a:t>
            </a:r>
            <a:r>
              <a:rPr lang="de-DE" sz="3200" dirty="0" err="1"/>
              <a:t>om</a:t>
            </a:r>
            <a:r>
              <a:rPr lang="de-DE" sz="3200" dirty="0"/>
              <a:t> </a:t>
            </a:r>
            <a:r>
              <a:rPr lang="de-DE" sz="3200" dirty="0" err="1"/>
              <a:t>spullen</a:t>
            </a:r>
            <a:r>
              <a:rPr lang="de-DE" sz="3200" dirty="0"/>
              <a:t> </a:t>
            </a:r>
            <a:r>
              <a:rPr lang="de-DE" sz="3200" dirty="0" err="1"/>
              <a:t>met</a:t>
            </a:r>
            <a:r>
              <a:rPr lang="de-DE" sz="3200" dirty="0"/>
              <a:t> </a:t>
            </a:r>
            <a:r>
              <a:rPr lang="de-DE" sz="3200" dirty="0" err="1"/>
              <a:t>buren</a:t>
            </a:r>
            <a:r>
              <a:rPr lang="de-DE" sz="3200" dirty="0"/>
              <a:t> </a:t>
            </a:r>
            <a:r>
              <a:rPr lang="de-DE" sz="3200" dirty="0" err="1"/>
              <a:t>te</a:t>
            </a:r>
            <a:r>
              <a:rPr lang="de-DE" sz="3200" dirty="0"/>
              <a:t> </a:t>
            </a:r>
            <a:r>
              <a:rPr lang="de-DE" sz="3200" dirty="0" err="1"/>
              <a:t>delen</a:t>
            </a:r>
            <a:r>
              <a:rPr lang="de-DE" sz="3200" dirty="0"/>
              <a:t>? </a:t>
            </a:r>
            <a:r>
              <a:rPr lang="de-DE" sz="2400" dirty="0"/>
              <a:t>Denk </a:t>
            </a:r>
            <a:r>
              <a:rPr lang="de-DE" sz="2400" dirty="0" err="1"/>
              <a:t>aan</a:t>
            </a:r>
            <a:r>
              <a:rPr lang="de-DE" sz="2400" dirty="0"/>
              <a:t> </a:t>
            </a:r>
            <a:r>
              <a:rPr lang="de-DE" sz="2400" dirty="0" err="1"/>
              <a:t>gereedschap</a:t>
            </a:r>
            <a:r>
              <a:rPr lang="de-DE" sz="2400" dirty="0"/>
              <a:t>, </a:t>
            </a:r>
            <a:r>
              <a:rPr lang="de-DE" sz="2400" dirty="0" err="1"/>
              <a:t>ladders</a:t>
            </a:r>
            <a:r>
              <a:rPr lang="de-DE" sz="2400" dirty="0"/>
              <a:t> etc.</a:t>
            </a:r>
            <a:br>
              <a:rPr lang="de-DE" sz="3200" dirty="0"/>
            </a:br>
            <a:endParaRPr lang="nl-NL" sz="3200" dirty="0"/>
          </a:p>
        </p:txBody>
      </p:sp>
      <p:graphicFrame>
        <p:nvGraphicFramePr>
          <p:cNvPr id="2" name="ChartObject" descr="45% geeft aan deze platforms niet te kennen en te gebruiken. 3% geeft aan ze te gebruiken">
            <a:extLst>
              <a:ext uri="{FF2B5EF4-FFF2-40B4-BE49-F238E27FC236}">
                <a16:creationId xmlns:a16="http://schemas.microsoft.com/office/drawing/2014/main" id="{DA93DC79-06CC-10FA-753E-FC560DF69C39}"/>
              </a:ext>
            </a:extLst>
          </p:cNvPr>
          <p:cNvGraphicFramePr>
            <a:graphicFrameLocks noGrp="1"/>
          </p:cNvGraphicFramePr>
          <p:nvPr>
            <p:ph idx="1"/>
            <p:extLst>
              <p:ext uri="{D42A27DB-BD31-4B8C-83A1-F6EECF244321}">
                <p14:modId xmlns:p14="http://schemas.microsoft.com/office/powerpoint/2010/main" val="3088893850"/>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6136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pPr>
              <a:lnSpc>
                <a:spcPct val="100000"/>
              </a:lnSpc>
            </a:pPr>
            <a:r>
              <a:rPr lang="de-DE" sz="2800" dirty="0"/>
              <a:t>Oegstgeest </a:t>
            </a:r>
            <a:r>
              <a:rPr lang="de-DE" sz="2800" dirty="0" err="1"/>
              <a:t>heeft</a:t>
            </a:r>
            <a:r>
              <a:rPr lang="de-DE" sz="2800" dirty="0"/>
              <a:t> </a:t>
            </a:r>
            <a:r>
              <a:rPr lang="de-DE" sz="2800" dirty="0" err="1"/>
              <a:t>een</a:t>
            </a:r>
            <a:r>
              <a:rPr lang="de-DE" sz="2800" dirty="0"/>
              <a:t> </a:t>
            </a:r>
            <a:r>
              <a:rPr lang="de-DE" sz="2800" dirty="0" err="1"/>
              <a:t>Repair</a:t>
            </a:r>
            <a:r>
              <a:rPr lang="de-DE" sz="2800" dirty="0"/>
              <a:t> </a:t>
            </a:r>
            <a:r>
              <a:rPr lang="de-DE" sz="2800" dirty="0" err="1"/>
              <a:t>café</a:t>
            </a:r>
            <a:r>
              <a:rPr lang="de-DE" sz="2800" dirty="0"/>
              <a:t> </a:t>
            </a:r>
            <a:r>
              <a:rPr lang="de-DE" sz="2800" dirty="0" err="1"/>
              <a:t>waar</a:t>
            </a:r>
            <a:r>
              <a:rPr lang="de-DE" sz="2800" dirty="0"/>
              <a:t> </a:t>
            </a:r>
            <a:r>
              <a:rPr lang="de-DE" sz="2800" dirty="0" err="1"/>
              <a:t>handige</a:t>
            </a:r>
            <a:r>
              <a:rPr lang="de-DE" sz="2800" dirty="0"/>
              <a:t> </a:t>
            </a:r>
            <a:r>
              <a:rPr lang="de-DE" sz="2800" dirty="0" err="1"/>
              <a:t>vrijwilligers</a:t>
            </a:r>
            <a:r>
              <a:rPr lang="de-DE" sz="2800" dirty="0"/>
              <a:t> </a:t>
            </a:r>
            <a:r>
              <a:rPr lang="de-DE" sz="2800" dirty="0" err="1"/>
              <a:t>uw</a:t>
            </a:r>
            <a:r>
              <a:rPr lang="de-DE" sz="2800" dirty="0"/>
              <a:t> </a:t>
            </a:r>
            <a:r>
              <a:rPr lang="de-DE" sz="2800" dirty="0" err="1"/>
              <a:t>spullen</a:t>
            </a:r>
            <a:r>
              <a:rPr lang="de-DE" sz="2800" dirty="0"/>
              <a:t> </a:t>
            </a:r>
            <a:r>
              <a:rPr lang="de-DE" sz="2800" dirty="0" err="1"/>
              <a:t>proberen</a:t>
            </a:r>
            <a:r>
              <a:rPr lang="de-DE" sz="2800" dirty="0"/>
              <a:t> </a:t>
            </a:r>
            <a:r>
              <a:rPr lang="de-DE" sz="2800" dirty="0" err="1"/>
              <a:t>te</a:t>
            </a:r>
            <a:r>
              <a:rPr lang="de-DE" sz="2800" dirty="0"/>
              <a:t> </a:t>
            </a:r>
            <a:r>
              <a:rPr lang="de-DE" sz="2800" dirty="0" err="1"/>
              <a:t>repareren</a:t>
            </a:r>
            <a:r>
              <a:rPr lang="de-DE" sz="2800" dirty="0"/>
              <a:t>. Kent u </a:t>
            </a:r>
            <a:r>
              <a:rPr lang="de-DE" sz="2800" dirty="0" err="1"/>
              <a:t>het</a:t>
            </a:r>
            <a:r>
              <a:rPr lang="de-DE" sz="2800" dirty="0"/>
              <a:t> </a:t>
            </a:r>
            <a:r>
              <a:rPr lang="de-DE" sz="2800" dirty="0" err="1"/>
              <a:t>Repair</a:t>
            </a:r>
            <a:r>
              <a:rPr lang="de-DE" sz="2800" dirty="0"/>
              <a:t> </a:t>
            </a:r>
            <a:r>
              <a:rPr lang="de-DE" sz="2800" dirty="0" err="1"/>
              <a:t>café</a:t>
            </a:r>
            <a:r>
              <a:rPr lang="de-DE" sz="2800" dirty="0"/>
              <a:t> Oegstgeest?</a:t>
            </a:r>
            <a:endParaRPr lang="nl-NL" sz="2800" dirty="0"/>
          </a:p>
        </p:txBody>
      </p:sp>
      <p:graphicFrame>
        <p:nvGraphicFramePr>
          <p:cNvPr id="2" name="ChartObject" descr="73% geeft aan het te kennen en er nooit te komen, 10% geeft aan er gebruik van te maken">
            <a:extLst>
              <a:ext uri="{FF2B5EF4-FFF2-40B4-BE49-F238E27FC236}">
                <a16:creationId xmlns:a16="http://schemas.microsoft.com/office/drawing/2014/main" id="{90E41BCD-52A2-25D0-7C3D-FE95F3173A15}"/>
              </a:ext>
            </a:extLst>
          </p:cNvPr>
          <p:cNvGraphicFramePr>
            <a:graphicFrameLocks noGrp="1"/>
          </p:cNvGraphicFramePr>
          <p:nvPr>
            <p:ph idx="1"/>
            <p:extLst>
              <p:ext uri="{D42A27DB-BD31-4B8C-83A1-F6EECF244321}">
                <p14:modId xmlns:p14="http://schemas.microsoft.com/office/powerpoint/2010/main" val="3535980362"/>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9942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C3A181-9CB3-B3EB-4D60-A5E9EB510C73}"/>
              </a:ext>
            </a:extLst>
          </p:cNvPr>
          <p:cNvSpPr>
            <a:spLocks noGrp="1"/>
          </p:cNvSpPr>
          <p:nvPr>
            <p:ph type="title"/>
          </p:nvPr>
        </p:nvSpPr>
        <p:spPr/>
        <p:txBody>
          <a:bodyPr/>
          <a:lstStyle/>
          <a:p>
            <a:r>
              <a:rPr lang="nl-NL" dirty="0"/>
              <a:t>Burgerpanel afval</a:t>
            </a:r>
          </a:p>
        </p:txBody>
      </p:sp>
      <p:sp>
        <p:nvSpPr>
          <p:cNvPr id="4" name="Tijdelijke aanduiding voor inhoud 3">
            <a:extLst>
              <a:ext uri="{FF2B5EF4-FFF2-40B4-BE49-F238E27FC236}">
                <a16:creationId xmlns:a16="http://schemas.microsoft.com/office/drawing/2014/main" id="{BB1EE46B-D376-9800-B490-73E8D96FB895}"/>
              </a:ext>
            </a:extLst>
          </p:cNvPr>
          <p:cNvSpPr>
            <a:spLocks noGrp="1"/>
          </p:cNvSpPr>
          <p:nvPr>
            <p:ph idx="1"/>
          </p:nvPr>
        </p:nvSpPr>
        <p:spPr>
          <a:xfrm>
            <a:off x="360000" y="660875"/>
            <a:ext cx="8424000" cy="4338000"/>
          </a:xfrm>
        </p:spPr>
        <p:txBody>
          <a:bodyPr/>
          <a:lstStyle/>
          <a:p>
            <a:pPr>
              <a:lnSpc>
                <a:spcPct val="100000"/>
              </a:lnSpc>
            </a:pPr>
            <a:br>
              <a:rPr lang="nl-NL" sz="1400" b="0" i="0" dirty="0">
                <a:effectLst/>
                <a:latin typeface="+mn-lt"/>
                <a:cs typeface="Calibri" panose="020F0502020204030204" pitchFamily="34" charset="0"/>
              </a:rPr>
            </a:br>
            <a:br>
              <a:rPr lang="nl-NL" sz="1400" dirty="0">
                <a:latin typeface="+mn-lt"/>
                <a:cs typeface="Calibri" panose="020F0502020204030204" pitchFamily="34" charset="0"/>
              </a:rPr>
            </a:br>
            <a:r>
              <a:rPr lang="nl-NL" sz="1400" b="0" i="0" dirty="0">
                <a:effectLst/>
                <a:latin typeface="+mn-lt"/>
                <a:cs typeface="Calibri" panose="020F0502020204030204" pitchFamily="34" charset="0"/>
              </a:rPr>
              <a:t>De gemeente heeft de doelstelling om de hoeveelheid restafval naar minder dan 100 kg per persoon te verlagen door afvalscheiding te stimuleren en vervuiling van deze deelstromen tegen te gaan. Dat doen we via het VANG-programma “Van afval naar grondstof”. Om dat te halen moeten we maatregelen nemen die te maken hebben met onze service en die in meer of mindere mate iets kunnen betekenen voor uw portemonnee. Anders gezegd, welke mogelijke maatregelen dragen volgens u het beste bij aan betere afvalscheiding en stevige afvalvermindering en vindt u zelf het beste passen in Oegstgeest? </a:t>
            </a:r>
            <a:br>
              <a:rPr lang="nl-NL" sz="1400" b="0" i="0" dirty="0">
                <a:effectLst/>
                <a:latin typeface="+mn-lt"/>
                <a:cs typeface="Calibri" panose="020F0502020204030204" pitchFamily="34" charset="0"/>
              </a:rPr>
            </a:br>
            <a:br>
              <a:rPr lang="nl-NL" sz="1400" dirty="0">
                <a:latin typeface="+mn-lt"/>
                <a:cs typeface="Calibri" panose="020F0502020204030204" pitchFamily="34" charset="0"/>
              </a:rPr>
            </a:br>
            <a:r>
              <a:rPr lang="nl-NL" sz="1400" b="1" dirty="0">
                <a:solidFill>
                  <a:schemeClr val="tx1"/>
                </a:solidFill>
                <a:effectLst/>
                <a:latin typeface="+mn-lt"/>
                <a:ea typeface="Times New Roman" panose="02020603050405020304" pitchFamily="18" charset="0"/>
                <a:cs typeface="Times New Roman" panose="02020603050405020304" pitchFamily="18" charset="0"/>
              </a:rPr>
              <a:t>Aandacht voor verschillende groepen </a:t>
            </a:r>
          </a:p>
          <a:p>
            <a:pPr algn="l">
              <a:lnSpc>
                <a:spcPct val="100000"/>
              </a:lnSpc>
            </a:pPr>
            <a:r>
              <a:rPr lang="nl-NL" sz="1400" dirty="0">
                <a:solidFill>
                  <a:schemeClr val="tx1"/>
                </a:solidFill>
                <a:latin typeface="+mn-lt"/>
                <a:ea typeface="Times New Roman" panose="02020603050405020304" pitchFamily="18" charset="0"/>
                <a:cs typeface="Times New Roman" panose="02020603050405020304" pitchFamily="18" charset="0"/>
              </a:rPr>
              <a:t>Het burgerpanel is in het leven geroepen om de mening van een afspiegeling van de samenleving van Oegstgeest te peilen. In de steekproef voor de uitnodiging en bij de inrichting van het panel is gelet op leeftijd, geslacht en woonwijk. Zo willen we ervoor zorgen dat verschillende groepen inwoners vertegenwoordigd zijn in het panel. </a:t>
            </a:r>
            <a:r>
              <a:rPr lang="nl-NL" sz="1400" b="0" i="0" dirty="0">
                <a:effectLst/>
                <a:latin typeface="+mn-lt"/>
                <a:cs typeface="Calibri" panose="020F0502020204030204" pitchFamily="34" charset="0"/>
              </a:rPr>
              <a:t>In 2021 hebben we via het burgerpanel al vragen over afval gesteld. Deze vragen gingen vooral over de tevredenheid over inzameling. Om aanvullende kennis te verkrijgen over mogelijke maatregelen die bijdragen aan een betere afvalscheiding en afvalpreventie, hielden we een aanvullend burgerpanelonderzoek.</a:t>
            </a:r>
            <a:endParaRPr lang="nl-NL" sz="1400" dirty="0">
              <a:solidFill>
                <a:schemeClr val="tx1"/>
              </a:solidFill>
              <a:latin typeface="+mn-lt"/>
              <a:ea typeface="Times New Roman" panose="02020603050405020304" pitchFamily="18" charset="0"/>
              <a:cs typeface="Times New Roman" panose="02020603050405020304" pitchFamily="18" charset="0"/>
            </a:endParaRPr>
          </a:p>
          <a:p>
            <a:pPr algn="l">
              <a:lnSpc>
                <a:spcPct val="100000"/>
              </a:lnSpc>
            </a:pPr>
            <a:r>
              <a:rPr lang="nl-NL" sz="1400" b="1" dirty="0">
                <a:solidFill>
                  <a:schemeClr val="tx1"/>
                </a:solidFill>
                <a:latin typeface="+mn-lt"/>
                <a:ea typeface="Times New Roman" panose="02020603050405020304" pitchFamily="18" charset="0"/>
                <a:cs typeface="Times New Roman" panose="02020603050405020304" pitchFamily="18" charset="0"/>
              </a:rPr>
              <a:t>Uitkomsten burgerpanel afval op hoofdlijnen</a:t>
            </a:r>
            <a:endParaRPr lang="nl-NL" sz="1400" dirty="0">
              <a:solidFill>
                <a:schemeClr val="tx1"/>
              </a:solidFill>
              <a:latin typeface="+mn-lt"/>
              <a:ea typeface="Times New Roman" panose="02020603050405020304" pitchFamily="18" charset="0"/>
              <a:cs typeface="Times New Roman" panose="02020603050405020304" pitchFamily="18" charset="0"/>
            </a:endParaRPr>
          </a:p>
          <a:p>
            <a:pPr algn="l">
              <a:lnSpc>
                <a:spcPct val="100000"/>
              </a:lnSpc>
            </a:pPr>
            <a:r>
              <a:rPr lang="nl-NL" sz="1400" dirty="0">
                <a:solidFill>
                  <a:schemeClr val="tx1"/>
                </a:solidFill>
                <a:effectLst/>
                <a:latin typeface="+mn-lt"/>
                <a:ea typeface="Times New Roman" panose="02020603050405020304" pitchFamily="18" charset="0"/>
                <a:cs typeface="Times New Roman" panose="02020603050405020304" pitchFamily="18" charset="0"/>
              </a:rPr>
              <a:t>Het merendeel van de respondenten is </a:t>
            </a:r>
            <a:r>
              <a:rPr lang="nl-NL" sz="1400" dirty="0">
                <a:solidFill>
                  <a:schemeClr val="tx1"/>
                </a:solidFill>
                <a:latin typeface="+mn-lt"/>
                <a:ea typeface="Times New Roman" panose="02020603050405020304" pitchFamily="18" charset="0"/>
                <a:cs typeface="Times New Roman" panose="02020603050405020304" pitchFamily="18" charset="0"/>
              </a:rPr>
              <a:t>gemotiveerd om </a:t>
            </a:r>
            <a:r>
              <a:rPr lang="nl-NL" sz="1400" dirty="0">
                <a:solidFill>
                  <a:schemeClr val="tx1"/>
                </a:solidFill>
                <a:effectLst/>
                <a:latin typeface="+mn-lt"/>
                <a:ea typeface="Times New Roman" panose="02020603050405020304" pitchFamily="18" charset="0"/>
                <a:cs typeface="Times New Roman" panose="02020603050405020304" pitchFamily="18" charset="0"/>
              </a:rPr>
              <a:t>afval te scheiden. Winst valt te behalen door voorlichtingen en betere voorzieningen. 55% van de respondenten geeft aan bezware</a:t>
            </a:r>
            <a:r>
              <a:rPr lang="nl-NL" sz="1400" dirty="0">
                <a:solidFill>
                  <a:schemeClr val="tx1"/>
                </a:solidFill>
                <a:latin typeface="+mn-lt"/>
                <a:ea typeface="Times New Roman" panose="02020603050405020304" pitchFamily="18" charset="0"/>
                <a:cs typeface="Times New Roman" panose="02020603050405020304" pitchFamily="18" charset="0"/>
              </a:rPr>
              <a:t>n te hebben op het principe ‘de verbruiker betaalt’. </a:t>
            </a:r>
            <a:endParaRPr lang="nl-NL" sz="1400" dirty="0">
              <a:solidFill>
                <a:schemeClr val="tx1"/>
              </a:solidFill>
              <a:effectLst/>
              <a:latin typeface="+mn-lt"/>
              <a:ea typeface="Times New Roman" panose="02020603050405020304" pitchFamily="18" charset="0"/>
              <a:cs typeface="Times New Roman" panose="02020603050405020304" pitchFamily="18" charset="0"/>
            </a:endParaRPr>
          </a:p>
          <a:p>
            <a:pPr algn="l">
              <a:lnSpc>
                <a:spcPct val="100000"/>
              </a:lnSpc>
            </a:pPr>
            <a:r>
              <a:rPr lang="nl-NL" sz="1400" dirty="0">
                <a:solidFill>
                  <a:schemeClr val="tx1"/>
                </a:solidFill>
                <a:latin typeface="+mn-lt"/>
                <a:ea typeface="Times New Roman" panose="02020603050405020304" pitchFamily="18" charset="0"/>
                <a:cs typeface="Times New Roman" panose="02020603050405020304" pitchFamily="18" charset="0"/>
              </a:rPr>
              <a:t>De resultaten van deze vragenlijst worden meegenomen in de actualisatie van het </a:t>
            </a:r>
            <a:r>
              <a:rPr lang="nl-NL" sz="1400" dirty="0" err="1">
                <a:solidFill>
                  <a:schemeClr val="tx1"/>
                </a:solidFill>
                <a:latin typeface="+mn-lt"/>
                <a:ea typeface="Times New Roman" panose="02020603050405020304" pitchFamily="18" charset="0"/>
                <a:cs typeface="Times New Roman" panose="02020603050405020304" pitchFamily="18" charset="0"/>
              </a:rPr>
              <a:t>VanAfvalNaarGrondstof</a:t>
            </a:r>
            <a:r>
              <a:rPr lang="nl-NL" sz="1400" dirty="0">
                <a:solidFill>
                  <a:schemeClr val="tx1"/>
                </a:solidFill>
                <a:latin typeface="+mn-lt"/>
                <a:ea typeface="Times New Roman" panose="02020603050405020304" pitchFamily="18" charset="0"/>
                <a:cs typeface="Times New Roman" panose="02020603050405020304" pitchFamily="18" charset="0"/>
              </a:rPr>
              <a:t>(VANG)-beleid </a:t>
            </a:r>
            <a:endParaRPr lang="nl-NL" sz="1400" dirty="0">
              <a:solidFill>
                <a:schemeClr val="tx1"/>
              </a:solidFill>
              <a:effectLst/>
              <a:latin typeface="+mn-lt"/>
              <a:ea typeface="Times New Roman" panose="02020603050405020304" pitchFamily="18" charset="0"/>
              <a:cs typeface="Times New Roman" panose="02020603050405020304" pitchFamily="18" charset="0"/>
            </a:endParaRPr>
          </a:p>
          <a:p>
            <a:pPr>
              <a:lnSpc>
                <a:spcPct val="100000"/>
              </a:lnSpc>
            </a:pPr>
            <a:endParaRPr lang="nl-NL" sz="1400" dirty="0"/>
          </a:p>
        </p:txBody>
      </p:sp>
    </p:spTree>
    <p:extLst>
      <p:ext uri="{BB962C8B-B14F-4D97-AF65-F5344CB8AC3E}">
        <p14:creationId xmlns:p14="http://schemas.microsoft.com/office/powerpoint/2010/main" val="1797079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4A22E576-1894-B7E0-B8A9-1B262182385B}"/>
              </a:ext>
            </a:extLst>
          </p:cNvPr>
          <p:cNvSpPr>
            <a:spLocks noGrp="1"/>
          </p:cNvSpPr>
          <p:nvPr>
            <p:ph type="title" idx="4294967295"/>
          </p:nvPr>
        </p:nvSpPr>
        <p:spPr>
          <a:xfrm>
            <a:off x="628650" y="-1325563"/>
            <a:ext cx="7886700" cy="1325563"/>
          </a:xfrm>
        </p:spPr>
        <p:txBody>
          <a:bodyPr vert="horz" lIns="0" tIns="0" rIns="0" bIns="0" rtlCol="0" anchor="b" anchorCtr="0">
            <a:noAutofit/>
          </a:bodyPr>
          <a:lstStyle/>
          <a:p>
            <a:r>
              <a:rPr lang="nl-NL" dirty="0"/>
              <a:t>Afsluiting</a:t>
            </a:r>
          </a:p>
        </p:txBody>
      </p:sp>
    </p:spTree>
    <p:extLst>
      <p:ext uri="{BB962C8B-B14F-4D97-AF65-F5344CB8AC3E}">
        <p14:creationId xmlns:p14="http://schemas.microsoft.com/office/powerpoint/2010/main" val="311751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descr="Uitkomsten Wat helpt u om gft (etensresten en tuinafval) beter te scheiden?&#10;Hoogste resultaat: 50% van de respondent geeft aan zijn of haar gft reeds te scheiden. &#10;">
            <a:extLst>
              <a:ext uri="{FF2B5EF4-FFF2-40B4-BE49-F238E27FC236}">
                <a16:creationId xmlns:a16="http://schemas.microsoft.com/office/drawing/2014/main" id="{CC93485B-3EA9-A895-5DE9-577F360E1FF6}"/>
              </a:ext>
            </a:extLst>
          </p:cNvPr>
          <p:cNvSpPr>
            <a:spLocks noGrp="1"/>
          </p:cNvSpPr>
          <p:nvPr>
            <p:ph type="title"/>
          </p:nvPr>
        </p:nvSpPr>
        <p:spPr/>
        <p:txBody>
          <a:bodyPr/>
          <a:lstStyle/>
          <a:p>
            <a:r>
              <a:rPr lang="de-DE" sz="3200" dirty="0"/>
              <a:t>Wat </a:t>
            </a:r>
            <a:r>
              <a:rPr lang="de-DE" sz="3200" dirty="0" err="1"/>
              <a:t>helpt</a:t>
            </a:r>
            <a:r>
              <a:rPr lang="de-DE" sz="3200" dirty="0"/>
              <a:t> u </a:t>
            </a:r>
            <a:r>
              <a:rPr lang="de-DE" sz="3200" dirty="0" err="1"/>
              <a:t>om</a:t>
            </a:r>
            <a:r>
              <a:rPr lang="de-DE" sz="3200" dirty="0"/>
              <a:t> </a:t>
            </a:r>
            <a:r>
              <a:rPr lang="de-DE" sz="3200" dirty="0" err="1"/>
              <a:t>gft</a:t>
            </a:r>
            <a:r>
              <a:rPr lang="de-DE" sz="3200" dirty="0"/>
              <a:t> (</a:t>
            </a:r>
            <a:r>
              <a:rPr lang="de-DE" sz="3200" dirty="0" err="1"/>
              <a:t>etensresten</a:t>
            </a:r>
            <a:r>
              <a:rPr lang="de-DE" sz="3200" dirty="0"/>
              <a:t> en </a:t>
            </a:r>
            <a:r>
              <a:rPr lang="de-DE" sz="3200" dirty="0" err="1"/>
              <a:t>tuinafval</a:t>
            </a:r>
            <a:r>
              <a:rPr lang="de-DE" sz="3200" dirty="0"/>
              <a:t>) </a:t>
            </a:r>
            <a:r>
              <a:rPr lang="de-DE" sz="3200" dirty="0" err="1"/>
              <a:t>beter</a:t>
            </a:r>
            <a:r>
              <a:rPr lang="de-DE" sz="3200" dirty="0"/>
              <a:t> </a:t>
            </a:r>
            <a:r>
              <a:rPr lang="de-DE" sz="3200" dirty="0" err="1"/>
              <a:t>te</a:t>
            </a:r>
            <a:r>
              <a:rPr lang="de-DE" sz="3200" dirty="0"/>
              <a:t> scheiden?</a:t>
            </a:r>
            <a:br>
              <a:rPr lang="de-DE" sz="3200" dirty="0"/>
            </a:br>
            <a:endParaRPr lang="nl-NL" sz="3200" dirty="0"/>
          </a:p>
        </p:txBody>
      </p:sp>
      <p:graphicFrame>
        <p:nvGraphicFramePr>
          <p:cNvPr id="6" name="ChartObject" descr="Uitkomsten Wat helpt u om gft (etensresten en tuinafval) beter te scheiden?&#10;Hoogste resultaat: 50% van de respondent geeft aan zijn of haar gft reeds te scheiden. &#10;">
            <a:extLst>
              <a:ext uri="{FF2B5EF4-FFF2-40B4-BE49-F238E27FC236}">
                <a16:creationId xmlns:a16="http://schemas.microsoft.com/office/drawing/2014/main" id="{7A478CD2-2238-B17E-7432-B00E1D0F3282}"/>
              </a:ext>
            </a:extLst>
          </p:cNvPr>
          <p:cNvGraphicFramePr>
            <a:graphicFrameLocks noGrp="1"/>
          </p:cNvGraphicFramePr>
          <p:nvPr>
            <p:ph idx="1"/>
            <p:extLst>
              <p:ext uri="{D42A27DB-BD31-4B8C-83A1-F6EECF244321}">
                <p14:modId xmlns:p14="http://schemas.microsoft.com/office/powerpoint/2010/main" val="3861877415"/>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533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descr="Heeft u behoefte aan huis-aan-huis inzameling voor grof tuinafval op afspraak?&#10;&#10;63% geeft aan geen behoefte te hebben">
            <a:extLst>
              <a:ext uri="{FF2B5EF4-FFF2-40B4-BE49-F238E27FC236}">
                <a16:creationId xmlns:a16="http://schemas.microsoft.com/office/drawing/2014/main" id="{346ACD7A-3BBE-6653-2677-D45CD04E16AC}"/>
              </a:ext>
            </a:extLst>
          </p:cNvPr>
          <p:cNvSpPr>
            <a:spLocks noGrp="1"/>
          </p:cNvSpPr>
          <p:nvPr>
            <p:ph type="ctrTitle"/>
          </p:nvPr>
        </p:nvSpPr>
        <p:spPr>
          <a:xfrm>
            <a:off x="674176" y="648826"/>
            <a:ext cx="7665544" cy="713644"/>
          </a:xfrm>
        </p:spPr>
        <p:txBody>
          <a:bodyPr/>
          <a:lstStyle/>
          <a:p>
            <a:pPr algn="l"/>
            <a:r>
              <a:rPr lang="nl-NL" sz="3200" dirty="0">
                <a:ea typeface="Lato"/>
                <a:cs typeface="Lato"/>
              </a:rPr>
              <a:t>Heeft u behoefte aan huis-aan-huis inzameling voor grof tuinafval op afspraak?</a:t>
            </a:r>
            <a:br>
              <a:rPr lang="nl-NL" sz="3200" dirty="0">
                <a:ea typeface="Lato"/>
                <a:cs typeface="Lato"/>
              </a:rPr>
            </a:br>
            <a:endParaRPr lang="nl-NL" sz="3200" dirty="0">
              <a:ea typeface="Lato"/>
              <a:cs typeface="Lato"/>
            </a:endParaRPr>
          </a:p>
        </p:txBody>
      </p:sp>
      <p:graphicFrame>
        <p:nvGraphicFramePr>
          <p:cNvPr id="4" name="ChartObject" descr="Heeft u behoefte aan huis-aan-huis inzameling voor grof tuinafval op afspraak?&#10;&#10;63% geeft aan geen behoefte te hebben">
            <a:extLst>
              <a:ext uri="{FF2B5EF4-FFF2-40B4-BE49-F238E27FC236}">
                <a16:creationId xmlns:a16="http://schemas.microsoft.com/office/drawing/2014/main" id="{19828149-58F3-FF21-79A8-A1857113C8E2}"/>
              </a:ext>
            </a:extLst>
          </p:cNvPr>
          <p:cNvGraphicFramePr>
            <a:graphicFrameLocks/>
          </p:cNvGraphicFramePr>
          <p:nvPr>
            <p:extLst>
              <p:ext uri="{D42A27DB-BD31-4B8C-83A1-F6EECF244321}">
                <p14:modId xmlns:p14="http://schemas.microsoft.com/office/powerpoint/2010/main" val="724798730"/>
              </p:ext>
            </p:extLst>
          </p:nvPr>
        </p:nvGraphicFramePr>
        <p:xfrm>
          <a:off x="536292" y="1969786"/>
          <a:ext cx="8136468" cy="36173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577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6ACD7A-3BBE-6653-2677-D45CD04E16AC}"/>
              </a:ext>
            </a:extLst>
          </p:cNvPr>
          <p:cNvSpPr>
            <a:spLocks noGrp="1"/>
          </p:cNvSpPr>
          <p:nvPr>
            <p:ph type="title"/>
          </p:nvPr>
        </p:nvSpPr>
        <p:spPr>
          <a:xfrm>
            <a:off x="360000" y="360000"/>
            <a:ext cx="8424000" cy="1080000"/>
          </a:xfrm>
        </p:spPr>
        <p:txBody>
          <a:bodyPr vert="horz" lIns="0" tIns="0" rIns="0" bIns="0" rtlCol="0" anchor="t" anchorCtr="0">
            <a:normAutofit fontScale="90000"/>
          </a:bodyPr>
          <a:lstStyle/>
          <a:p>
            <a:r>
              <a:rPr lang="de-DE" sz="3600" dirty="0"/>
              <a:t>Wat </a:t>
            </a:r>
            <a:r>
              <a:rPr lang="de-DE" sz="3600" dirty="0" err="1"/>
              <a:t>helpt</a:t>
            </a:r>
            <a:r>
              <a:rPr lang="de-DE" sz="3600" dirty="0"/>
              <a:t> u </a:t>
            </a:r>
            <a:r>
              <a:rPr lang="de-DE" sz="3600" dirty="0" err="1"/>
              <a:t>om</a:t>
            </a:r>
            <a:r>
              <a:rPr lang="de-DE" sz="3600" dirty="0"/>
              <a:t> </a:t>
            </a:r>
            <a:r>
              <a:rPr lang="de-DE" sz="3600" dirty="0" err="1"/>
              <a:t>oud</a:t>
            </a:r>
            <a:r>
              <a:rPr lang="de-DE" sz="3600" dirty="0"/>
              <a:t> </a:t>
            </a:r>
            <a:r>
              <a:rPr lang="de-DE" sz="3600" dirty="0" err="1"/>
              <a:t>papier</a:t>
            </a:r>
            <a:r>
              <a:rPr lang="de-DE" sz="3600" dirty="0"/>
              <a:t> en </a:t>
            </a:r>
            <a:r>
              <a:rPr lang="de-DE" sz="3600" dirty="0" err="1"/>
              <a:t>karton</a:t>
            </a:r>
            <a:r>
              <a:rPr lang="de-DE" sz="3600" dirty="0"/>
              <a:t> </a:t>
            </a:r>
            <a:r>
              <a:rPr lang="de-DE" sz="3600" dirty="0" err="1"/>
              <a:t>beter</a:t>
            </a:r>
            <a:r>
              <a:rPr lang="de-DE" sz="3600" dirty="0"/>
              <a:t> </a:t>
            </a:r>
            <a:r>
              <a:rPr lang="de-DE" sz="3600" dirty="0" err="1"/>
              <a:t>te</a:t>
            </a:r>
            <a:r>
              <a:rPr lang="de-DE" sz="3600" dirty="0"/>
              <a:t> scheiden?</a:t>
            </a:r>
            <a:br>
              <a:rPr lang="de-DE" dirty="0"/>
            </a:br>
            <a:endParaRPr lang="nl-NL" dirty="0">
              <a:ea typeface="Lato"/>
              <a:cs typeface="Lato"/>
            </a:endParaRPr>
          </a:p>
        </p:txBody>
      </p:sp>
      <p:graphicFrame>
        <p:nvGraphicFramePr>
          <p:cNvPr id="4" name="ChartObject" descr="70% geeft aan papier en karton al te scheiden">
            <a:extLst>
              <a:ext uri="{FF2B5EF4-FFF2-40B4-BE49-F238E27FC236}">
                <a16:creationId xmlns:a16="http://schemas.microsoft.com/office/drawing/2014/main" id="{61219F63-BA5C-6CE7-F492-0131F03CD3A6}"/>
              </a:ext>
            </a:extLst>
          </p:cNvPr>
          <p:cNvGraphicFramePr>
            <a:graphicFrameLocks noGrp="1"/>
          </p:cNvGraphicFramePr>
          <p:nvPr>
            <p:ph idx="1" hasCustomPrompt="1"/>
            <p:extLst>
              <p:ext uri="{D42A27DB-BD31-4B8C-83A1-F6EECF244321}">
                <p14:modId xmlns:p14="http://schemas.microsoft.com/office/powerpoint/2010/main" val="3077378644"/>
              </p:ext>
            </p:extLst>
          </p:nvPr>
        </p:nvGraphicFramePr>
        <p:xfrm>
          <a:off x="503766" y="1971826"/>
          <a:ext cx="8136468" cy="36173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138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6ACD7A-3BBE-6653-2677-D45CD04E16AC}"/>
              </a:ext>
            </a:extLst>
          </p:cNvPr>
          <p:cNvSpPr>
            <a:spLocks noGrp="1"/>
          </p:cNvSpPr>
          <p:nvPr>
            <p:ph type="title"/>
          </p:nvPr>
        </p:nvSpPr>
        <p:spPr>
          <a:xfrm>
            <a:off x="360000" y="360000"/>
            <a:ext cx="8424000" cy="1080000"/>
          </a:xfrm>
        </p:spPr>
        <p:txBody>
          <a:bodyPr vert="horz" lIns="0" tIns="0" rIns="0" bIns="0" rtlCol="0" anchor="t" anchorCtr="0">
            <a:normAutofit fontScale="90000"/>
          </a:bodyPr>
          <a:lstStyle/>
          <a:p>
            <a:r>
              <a:rPr lang="nl-NL" sz="3600" dirty="0">
                <a:ea typeface="Lato"/>
                <a:cs typeface="Lato"/>
              </a:rPr>
              <a:t>Wat</a:t>
            </a:r>
            <a:r>
              <a:rPr lang="nl-NL" dirty="0">
                <a:ea typeface="Lato"/>
                <a:cs typeface="Lato"/>
              </a:rPr>
              <a:t> helpt u om textiel beter te scheiden?</a:t>
            </a:r>
            <a:br>
              <a:rPr lang="nl-NL" dirty="0">
                <a:ea typeface="Lato"/>
                <a:cs typeface="Lato"/>
              </a:rPr>
            </a:br>
            <a:endParaRPr lang="nl-NL" dirty="0">
              <a:ea typeface="Lato"/>
              <a:cs typeface="Lato"/>
            </a:endParaRPr>
          </a:p>
        </p:txBody>
      </p:sp>
      <p:graphicFrame>
        <p:nvGraphicFramePr>
          <p:cNvPr id="4" name="ChartObject" descr="51% geeft aan zijn of haar textiel al te scheiden">
            <a:extLst>
              <a:ext uri="{FF2B5EF4-FFF2-40B4-BE49-F238E27FC236}">
                <a16:creationId xmlns:a16="http://schemas.microsoft.com/office/drawing/2014/main" id="{4697715E-E856-04BB-FC46-CC822D063049}"/>
              </a:ext>
            </a:extLst>
          </p:cNvPr>
          <p:cNvGraphicFramePr>
            <a:graphicFrameLocks noGrp="1"/>
          </p:cNvGraphicFramePr>
          <p:nvPr>
            <p:ph idx="1" hasCustomPrompt="1"/>
            <p:extLst>
              <p:ext uri="{D42A27DB-BD31-4B8C-83A1-F6EECF244321}">
                <p14:modId xmlns:p14="http://schemas.microsoft.com/office/powerpoint/2010/main" val="1975241075"/>
              </p:ext>
            </p:extLst>
          </p:nvPr>
        </p:nvGraphicFramePr>
        <p:xfrm>
          <a:off x="647532" y="1440000"/>
          <a:ext cx="8136468" cy="36173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328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pPr>
              <a:lnSpc>
                <a:spcPct val="100000"/>
              </a:lnSpc>
            </a:pPr>
            <a:r>
              <a:rPr lang="de-DE" sz="3200" dirty="0"/>
              <a:t>Welke van </a:t>
            </a:r>
            <a:r>
              <a:rPr lang="de-DE" sz="3200" dirty="0" err="1"/>
              <a:t>onderstaande</a:t>
            </a:r>
            <a:r>
              <a:rPr lang="de-DE" sz="3200" dirty="0"/>
              <a:t> </a:t>
            </a:r>
            <a:r>
              <a:rPr lang="de-DE" sz="3200" dirty="0" err="1"/>
              <a:t>inzamelmethoden</a:t>
            </a:r>
            <a:r>
              <a:rPr lang="de-DE" sz="3200" dirty="0"/>
              <a:t> </a:t>
            </a:r>
            <a:r>
              <a:rPr lang="de-DE" sz="3200" dirty="0" err="1"/>
              <a:t>dragen</a:t>
            </a:r>
            <a:r>
              <a:rPr lang="de-DE" sz="3200" dirty="0"/>
              <a:t> </a:t>
            </a:r>
            <a:r>
              <a:rPr lang="de-DE" sz="3200" dirty="0" err="1"/>
              <a:t>volgens</a:t>
            </a:r>
            <a:r>
              <a:rPr lang="de-DE" sz="3200" dirty="0"/>
              <a:t> u </a:t>
            </a:r>
            <a:r>
              <a:rPr lang="de-DE" sz="3200" dirty="0" err="1"/>
              <a:t>bij</a:t>
            </a:r>
            <a:r>
              <a:rPr lang="de-DE" sz="3200" dirty="0"/>
              <a:t> </a:t>
            </a:r>
            <a:r>
              <a:rPr lang="de-DE" sz="3200" dirty="0" err="1"/>
              <a:t>aan</a:t>
            </a:r>
            <a:r>
              <a:rPr lang="de-DE" sz="3200" dirty="0"/>
              <a:t> </a:t>
            </a:r>
            <a:r>
              <a:rPr lang="de-DE" sz="3200" dirty="0" err="1"/>
              <a:t>het</a:t>
            </a:r>
            <a:r>
              <a:rPr lang="de-DE" sz="3200" dirty="0"/>
              <a:t> </a:t>
            </a:r>
            <a:r>
              <a:rPr lang="de-DE" sz="3200" dirty="0" err="1"/>
              <a:t>verminderen</a:t>
            </a:r>
            <a:r>
              <a:rPr lang="de-DE" sz="3200" dirty="0"/>
              <a:t> van de </a:t>
            </a:r>
            <a:r>
              <a:rPr lang="de-DE" sz="3200" dirty="0" err="1"/>
              <a:t>hoeveelheid</a:t>
            </a:r>
            <a:r>
              <a:rPr lang="de-DE" sz="3200" dirty="0"/>
              <a:t> </a:t>
            </a:r>
            <a:r>
              <a:rPr lang="de-DE" sz="3200" dirty="0" err="1"/>
              <a:t>aangeboden</a:t>
            </a:r>
            <a:r>
              <a:rPr lang="de-DE" sz="3200" dirty="0"/>
              <a:t> </a:t>
            </a:r>
            <a:r>
              <a:rPr lang="de-DE" sz="3200" dirty="0" err="1"/>
              <a:t>restafval</a:t>
            </a:r>
            <a:r>
              <a:rPr lang="de-DE" sz="3200" dirty="0"/>
              <a:t> (</a:t>
            </a:r>
            <a:r>
              <a:rPr lang="de-DE" sz="3200" dirty="0" err="1"/>
              <a:t>inclusief</a:t>
            </a:r>
            <a:r>
              <a:rPr lang="de-DE" sz="3200" dirty="0"/>
              <a:t> PMD) en </a:t>
            </a:r>
            <a:r>
              <a:rPr lang="de-DE" sz="3200" dirty="0" err="1"/>
              <a:t>meer</a:t>
            </a:r>
            <a:r>
              <a:rPr lang="de-DE" sz="3200" dirty="0"/>
              <a:t> </a:t>
            </a:r>
            <a:r>
              <a:rPr lang="de-DE" sz="3200" dirty="0" err="1"/>
              <a:t>herbruikbare</a:t>
            </a:r>
            <a:r>
              <a:rPr lang="de-DE" sz="3200" dirty="0"/>
              <a:t> </a:t>
            </a:r>
            <a:r>
              <a:rPr lang="de-DE" sz="3200" dirty="0" err="1"/>
              <a:t>reststromen</a:t>
            </a:r>
            <a:r>
              <a:rPr lang="de-DE" sz="3200" dirty="0"/>
              <a:t>?</a:t>
            </a:r>
            <a:br>
              <a:rPr lang="de-DE" sz="3200" dirty="0"/>
            </a:br>
            <a:endParaRPr lang="nl-NL" sz="3200" dirty="0"/>
          </a:p>
        </p:txBody>
      </p:sp>
      <p:graphicFrame>
        <p:nvGraphicFramePr>
          <p:cNvPr id="7" name="ChartObject" descr="34% geeft aan dat het vaker inzamelen van waardevolle afvalstromen bijdraagt aan het verminderen van de hoeveelheid restafaval">
            <a:extLst>
              <a:ext uri="{FF2B5EF4-FFF2-40B4-BE49-F238E27FC236}">
                <a16:creationId xmlns:a16="http://schemas.microsoft.com/office/drawing/2014/main" id="{3CC3A429-1F4E-4C09-5B96-DAA7637C0AB8}"/>
              </a:ext>
            </a:extLst>
          </p:cNvPr>
          <p:cNvGraphicFramePr>
            <a:graphicFrameLocks noGrp="1"/>
          </p:cNvGraphicFramePr>
          <p:nvPr>
            <p:ph idx="1"/>
            <p:extLst>
              <p:ext uri="{D42A27DB-BD31-4B8C-83A1-F6EECF244321}">
                <p14:modId xmlns:p14="http://schemas.microsoft.com/office/powerpoint/2010/main" val="1204570664"/>
              </p:ext>
            </p:extLst>
          </p:nvPr>
        </p:nvGraphicFramePr>
        <p:xfrm>
          <a:off x="534692" y="2433233"/>
          <a:ext cx="8248946" cy="37040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445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r>
              <a:rPr lang="de-DE" sz="3200" dirty="0" err="1"/>
              <a:t>Ziet</a:t>
            </a:r>
            <a:r>
              <a:rPr lang="de-DE" sz="3200" dirty="0"/>
              <a:t> u praktische </a:t>
            </a:r>
            <a:r>
              <a:rPr lang="de-DE" sz="3200" dirty="0" err="1"/>
              <a:t>bezwaren</a:t>
            </a:r>
            <a:r>
              <a:rPr lang="de-DE" sz="3200" dirty="0"/>
              <a:t> als </a:t>
            </a:r>
            <a:r>
              <a:rPr lang="de-DE" sz="3200" dirty="0" err="1"/>
              <a:t>het</a:t>
            </a:r>
            <a:r>
              <a:rPr lang="de-DE" sz="3200" dirty="0"/>
              <a:t> </a:t>
            </a:r>
            <a:r>
              <a:rPr lang="de-DE" sz="3200" dirty="0" err="1"/>
              <a:t>principe</a:t>
            </a:r>
            <a:r>
              <a:rPr lang="de-DE" sz="3200" dirty="0"/>
              <a:t> ‘</a:t>
            </a:r>
            <a:r>
              <a:rPr lang="de-DE" sz="3200" dirty="0" err="1"/>
              <a:t>vervuiler</a:t>
            </a:r>
            <a:r>
              <a:rPr lang="de-DE" sz="3200" dirty="0"/>
              <a:t> </a:t>
            </a:r>
            <a:r>
              <a:rPr lang="de-DE" sz="3200" dirty="0" err="1"/>
              <a:t>betaalt</a:t>
            </a:r>
            <a:r>
              <a:rPr lang="de-DE" sz="3200" dirty="0"/>
              <a:t>’ </a:t>
            </a:r>
            <a:r>
              <a:rPr lang="de-DE" sz="3200" dirty="0" err="1"/>
              <a:t>wordt</a:t>
            </a:r>
            <a:r>
              <a:rPr lang="de-DE" sz="3200" dirty="0"/>
              <a:t> </a:t>
            </a:r>
            <a:r>
              <a:rPr lang="de-DE" sz="3200" dirty="0" err="1"/>
              <a:t>doorgevoerd</a:t>
            </a:r>
            <a:r>
              <a:rPr lang="de-DE" sz="3200" dirty="0"/>
              <a:t>?</a:t>
            </a:r>
            <a:br>
              <a:rPr lang="de-DE" sz="3200" dirty="0"/>
            </a:br>
            <a:endParaRPr lang="nl-NL" sz="3200" dirty="0"/>
          </a:p>
        </p:txBody>
      </p:sp>
      <p:graphicFrame>
        <p:nvGraphicFramePr>
          <p:cNvPr id="2" name="ChartObject" descr="55% geeft aan praktische bezwaren te zien">
            <a:extLst>
              <a:ext uri="{FF2B5EF4-FFF2-40B4-BE49-F238E27FC236}">
                <a16:creationId xmlns:a16="http://schemas.microsoft.com/office/drawing/2014/main" id="{5EA8F334-0DDA-80A9-2E64-85B58AF552F5}"/>
              </a:ext>
            </a:extLst>
          </p:cNvPr>
          <p:cNvGraphicFramePr>
            <a:graphicFrameLocks noGrp="1"/>
          </p:cNvGraphicFramePr>
          <p:nvPr>
            <p:ph idx="1"/>
            <p:extLst>
              <p:ext uri="{D42A27DB-BD31-4B8C-83A1-F6EECF244321}">
                <p14:modId xmlns:p14="http://schemas.microsoft.com/office/powerpoint/2010/main" val="2899314834"/>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357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6D8B0622-1D7A-2E95-1956-14477EE9A01C}"/>
              </a:ext>
            </a:extLst>
          </p:cNvPr>
          <p:cNvSpPr>
            <a:spLocks noGrp="1"/>
          </p:cNvSpPr>
          <p:nvPr>
            <p:ph type="title"/>
          </p:nvPr>
        </p:nvSpPr>
        <p:spPr/>
        <p:txBody>
          <a:bodyPr/>
          <a:lstStyle/>
          <a:p>
            <a:r>
              <a:rPr lang="de-DE" sz="3200" dirty="0"/>
              <a:t>Hoe </a:t>
            </a:r>
            <a:r>
              <a:rPr lang="de-DE" sz="3200" dirty="0" err="1"/>
              <a:t>gemotiveerd</a:t>
            </a:r>
            <a:r>
              <a:rPr lang="de-DE" sz="3200" dirty="0"/>
              <a:t> </a:t>
            </a:r>
            <a:r>
              <a:rPr lang="de-DE" sz="3200" dirty="0" err="1"/>
              <a:t>bent</a:t>
            </a:r>
            <a:r>
              <a:rPr lang="de-DE" sz="3200" dirty="0"/>
              <a:t> u </a:t>
            </a:r>
            <a:r>
              <a:rPr lang="de-DE" sz="3200" dirty="0" err="1"/>
              <a:t>om</a:t>
            </a:r>
            <a:r>
              <a:rPr lang="de-DE" sz="3200" dirty="0"/>
              <a:t> </a:t>
            </a:r>
            <a:r>
              <a:rPr lang="de-DE" sz="3200" dirty="0" err="1"/>
              <a:t>uw</a:t>
            </a:r>
            <a:r>
              <a:rPr lang="de-DE" sz="3200" dirty="0"/>
              <a:t> </a:t>
            </a:r>
            <a:r>
              <a:rPr lang="de-DE" sz="3200" dirty="0" err="1"/>
              <a:t>afval</a:t>
            </a:r>
            <a:r>
              <a:rPr lang="de-DE" sz="3200" dirty="0"/>
              <a:t> </a:t>
            </a:r>
            <a:r>
              <a:rPr lang="de-DE" sz="3200" dirty="0" err="1"/>
              <a:t>beter</a:t>
            </a:r>
            <a:r>
              <a:rPr lang="de-DE" sz="3200" dirty="0"/>
              <a:t> </a:t>
            </a:r>
            <a:r>
              <a:rPr lang="de-DE" sz="3200" dirty="0" err="1"/>
              <a:t>te</a:t>
            </a:r>
            <a:r>
              <a:rPr lang="de-DE" sz="3200" dirty="0"/>
              <a:t> scheiden en minder </a:t>
            </a:r>
            <a:r>
              <a:rPr lang="de-DE" sz="3200" dirty="0" err="1"/>
              <a:t>afval</a:t>
            </a:r>
            <a:r>
              <a:rPr lang="de-DE" sz="3200" dirty="0"/>
              <a:t> </a:t>
            </a:r>
            <a:r>
              <a:rPr lang="de-DE" sz="3200" dirty="0" err="1"/>
              <a:t>te</a:t>
            </a:r>
            <a:r>
              <a:rPr lang="de-DE" sz="3200" dirty="0"/>
              <a:t> </a:t>
            </a:r>
            <a:r>
              <a:rPr lang="de-DE" sz="3200" dirty="0" err="1"/>
              <a:t>produceren</a:t>
            </a:r>
            <a:r>
              <a:rPr lang="de-DE" sz="3200" dirty="0"/>
              <a:t>?</a:t>
            </a:r>
            <a:br>
              <a:rPr lang="de-DE" dirty="0"/>
            </a:br>
            <a:endParaRPr lang="nl-NL" dirty="0"/>
          </a:p>
        </p:txBody>
      </p:sp>
      <p:graphicFrame>
        <p:nvGraphicFramePr>
          <p:cNvPr id="2" name="ChartObject" descr="54% geeft aan heel gemotiveerd te zijn">
            <a:extLst>
              <a:ext uri="{FF2B5EF4-FFF2-40B4-BE49-F238E27FC236}">
                <a16:creationId xmlns:a16="http://schemas.microsoft.com/office/drawing/2014/main" id="{D619FBDD-58A0-451E-96CF-F3AF58A1D49D}"/>
              </a:ext>
            </a:extLst>
          </p:cNvPr>
          <p:cNvGraphicFramePr>
            <a:graphicFrameLocks noGrp="1"/>
          </p:cNvGraphicFramePr>
          <p:nvPr>
            <p:ph idx="1"/>
            <p:extLst>
              <p:ext uri="{D42A27DB-BD31-4B8C-83A1-F6EECF244321}">
                <p14:modId xmlns:p14="http://schemas.microsoft.com/office/powerpoint/2010/main" val="1590191059"/>
              </p:ext>
            </p:extLst>
          </p:nvPr>
        </p:nvGraphicFramePr>
        <p:xfrm>
          <a:off x="360363" y="1800225"/>
          <a:ext cx="8423275" cy="433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5772757"/>
      </p:ext>
    </p:extLst>
  </p:cSld>
  <p:clrMapOvr>
    <a:masterClrMapping/>
  </p:clrMapOvr>
</p:sld>
</file>

<file path=ppt/theme/theme1.xml><?xml version="1.0" encoding="utf-8"?>
<a:theme xmlns:a="http://schemas.openxmlformats.org/drawingml/2006/main" name="Presentatiesjabloon">
  <a:themeElements>
    <a:clrScheme name="Oegstgeest">
      <a:dk1>
        <a:srgbClr val="63666A"/>
      </a:dk1>
      <a:lt1>
        <a:srgbClr val="DDDDDD"/>
      </a:lt1>
      <a:dk2>
        <a:srgbClr val="046A38"/>
      </a:dk2>
      <a:lt2>
        <a:srgbClr val="FFC72C"/>
      </a:lt2>
      <a:accent1>
        <a:srgbClr val="EF002B"/>
      </a:accent1>
      <a:accent2>
        <a:srgbClr val="000000"/>
      </a:accent2>
      <a:accent3>
        <a:srgbClr val="FFFFFF"/>
      </a:accent3>
      <a:accent4>
        <a:srgbClr val="FFC000"/>
      </a:accent4>
      <a:accent5>
        <a:srgbClr val="4472C4"/>
      </a:accent5>
      <a:accent6>
        <a:srgbClr val="70AD47"/>
      </a:accent6>
      <a:hlink>
        <a:srgbClr val="0563C1"/>
      </a:hlink>
      <a:folHlink>
        <a:srgbClr val="954F72"/>
      </a:folHlink>
    </a:clrScheme>
    <a:fontScheme name="Oegstgeest">
      <a:majorFont>
        <a:latin typeface="Lato"/>
        <a:ea typeface=""/>
        <a:cs typeface=""/>
      </a:majorFont>
      <a:minorFont>
        <a:latin typeface="Lato"/>
        <a:ea typeface=""/>
        <a:cs typeface=""/>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sjabloon.potx" id="{9529DF3D-52FC-4FA1-B9AF-D1ECF94BC13D}" vid="{F31E0F6E-CFDD-45F1-9768-11979EC2AA8B}"/>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5c12b88-08c1-49ec-9497-944eb46ac18d" xsi:nil="true"/>
    <lcf76f155ced4ddcb4097134ff3c332f xmlns="0c35813e-3f31-4488-b383-d22e4aa59505">
      <Terms xmlns="http://schemas.microsoft.com/office/infopath/2007/PartnerControls"/>
    </lcf76f155ced4ddcb4097134ff3c332f>
    <SharedWithUsers xmlns="25c12b88-08c1-49ec-9497-944eb46ac18d">
      <UserInfo>
        <DisplayName>Luigies, Barbara</DisplayName>
        <AccountId>56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5B3B18047C9D43861D36B6BB1BC57A" ma:contentTypeVersion="11" ma:contentTypeDescription="Een nieuw document maken." ma:contentTypeScope="" ma:versionID="84efd52192f8d068be1e71a740f9fe77">
  <xsd:schema xmlns:xsd="http://www.w3.org/2001/XMLSchema" xmlns:xs="http://www.w3.org/2001/XMLSchema" xmlns:p="http://schemas.microsoft.com/office/2006/metadata/properties" xmlns:ns2="0c35813e-3f31-4488-b383-d22e4aa59505" xmlns:ns3="25c12b88-08c1-49ec-9497-944eb46ac18d" targetNamespace="http://schemas.microsoft.com/office/2006/metadata/properties" ma:root="true" ma:fieldsID="ab889de55fe68faa5bfad146832a53cf" ns2:_="" ns3:_="">
    <xsd:import namespace="0c35813e-3f31-4488-b383-d22e4aa59505"/>
    <xsd:import namespace="25c12b88-08c1-49ec-9497-944eb46ac18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35813e-3f31-4488-b383-d22e4aa595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111a3439-1d4c-408e-919b-7f3b2cc7062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c12b88-08c1-49ec-9497-944eb46ac18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49dc720-aeb7-4529-a399-4e44a671e03c}" ma:internalName="TaxCatchAll" ma:showField="CatchAllData" ma:web="25c12b88-08c1-49ec-9497-944eb46ac18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65609A-5C53-48C5-A0F9-481225E5D88F}">
  <ds:schemaRefs>
    <ds:schemaRef ds:uri="http://schemas.microsoft.com/office/2006/documentManagement/types"/>
    <ds:schemaRef ds:uri="http://schemas.microsoft.com/office/infopath/2007/PartnerControls"/>
    <ds:schemaRef ds:uri="http://purl.org/dc/terms/"/>
    <ds:schemaRef ds:uri="http://purl.org/dc/dcmitype/"/>
    <ds:schemaRef ds:uri="http://purl.org/dc/elements/1.1/"/>
    <ds:schemaRef ds:uri="http://schemas.microsoft.com/office/2006/metadata/properties"/>
    <ds:schemaRef ds:uri="25c12b88-08c1-49ec-9497-944eb46ac18d"/>
    <ds:schemaRef ds:uri="http://schemas.openxmlformats.org/package/2006/metadata/core-properties"/>
    <ds:schemaRef ds:uri="0c35813e-3f31-4488-b383-d22e4aa59505"/>
    <ds:schemaRef ds:uri="http://www.w3.org/XML/1998/namespace"/>
  </ds:schemaRefs>
</ds:datastoreItem>
</file>

<file path=customXml/itemProps2.xml><?xml version="1.0" encoding="utf-8"?>
<ds:datastoreItem xmlns:ds="http://schemas.openxmlformats.org/officeDocument/2006/customXml" ds:itemID="{A57A3502-7A8B-421C-B466-A7BBC9D756B5}">
  <ds:schemaRefs>
    <ds:schemaRef ds:uri="0c35813e-3f31-4488-b383-d22e4aa59505"/>
    <ds:schemaRef ds:uri="25c12b88-08c1-49ec-9497-944eb46ac1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579D0DA-8AE0-463E-91EC-F51C8DD425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Presentatiesjabloon</Template>
  <TotalTime>89</TotalTime>
  <Words>626</Words>
  <Application>Microsoft Office PowerPoint</Application>
  <PresentationFormat>Diavoorstelling (4:3)</PresentationFormat>
  <Paragraphs>36</Paragraphs>
  <Slides>20</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Calibri</vt:lpstr>
      <vt:lpstr>Lato</vt:lpstr>
      <vt:lpstr>Presentatiesjabloon</vt:lpstr>
      <vt:lpstr>Van afval naar grondstof</vt:lpstr>
      <vt:lpstr>Burgerpanel afval</vt:lpstr>
      <vt:lpstr>Wat helpt u om gft (etensresten en tuinafval) beter te scheiden? </vt:lpstr>
      <vt:lpstr>Heeft u behoefte aan huis-aan-huis inzameling voor grof tuinafval op afspraak? </vt:lpstr>
      <vt:lpstr>Wat helpt u om oud papier en karton beter te scheiden? </vt:lpstr>
      <vt:lpstr>Wat helpt u om textiel beter te scheiden? </vt:lpstr>
      <vt:lpstr>Welke van onderstaande inzamelmethoden dragen volgens u bij aan het verminderen van de hoeveelheid aangeboden restafval (inclusief PMD) en meer herbruikbare reststromen? </vt:lpstr>
      <vt:lpstr>Ziet u praktische bezwaren als het principe ‘vervuiler betaalt’ wordt doorgevoerd? </vt:lpstr>
      <vt:lpstr>Hoe gemotiveerd bent u om uw afval beter te scheiden en minder afval te produceren? </vt:lpstr>
      <vt:lpstr>Wat motiveert u om afval te scheiden? </vt:lpstr>
      <vt:lpstr>Welke afvalstroom/afvalstromen vindt u lastig om gescheiden aan te bieden? </vt:lpstr>
      <vt:lpstr>Is de informatie over afval en afvalscheiding vanuit de gemeente vindbaar, duidelijk en begrijpelijk voor u? </vt:lpstr>
      <vt:lpstr>Waarom is de informatie over afval en afvalscheiding vanuit de gemeente niet goed vindbaar, duidelijk en begrijpelijk voor u? (alleen gesteld aan mensen die op de vorige vraag nee antwoordden) </vt:lpstr>
      <vt:lpstr>Op welke manier wordt u het liefst geïnformeerd over afvalscheiding? </vt:lpstr>
      <vt:lpstr>Bezoekt u kringloopwinkels in Oegstgeest of omstreken? </vt:lpstr>
      <vt:lpstr>Kent u apps om voedselverspilling te voorkomen, zoals ‘Too Good to Go’ of ‘Slim Koken’? </vt:lpstr>
      <vt:lpstr>Staat u geregistreerd in het postfilter register waarin u kunt aangeven dat u geen geadresseerde reclamepost wilt ontvangen? </vt:lpstr>
      <vt:lpstr>Kent u deelplatforms als ‘PEERBY’ om spullen met buren te delen? Denk aan gereedschap, ladders etc. </vt:lpstr>
      <vt:lpstr>Oegstgeest heeft een Repair café waar handige vrijwilligers uw spullen proberen te repareren. Kent u het Repair café Oegstgeest?</vt:lpstr>
      <vt:lpstr>Afsluiting</vt:lpstr>
    </vt:vector>
  </TitlesOfParts>
  <Company>Servicepunt71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Omgevingswet</dc:title>
  <dc:creator>Knegt, Tara</dc:creator>
  <cp:lastModifiedBy>Kooperen- Brugman, Kim van</cp:lastModifiedBy>
  <cp:revision>16</cp:revision>
  <dcterms:created xsi:type="dcterms:W3CDTF">2020-01-06T13:27:49Z</dcterms:created>
  <dcterms:modified xsi:type="dcterms:W3CDTF">2023-10-16T07:35:28Z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0x010100095B3B18047C9D43861D36B6BB1BC57A</vt:lpwstr>
  </property>
  <property fmtid="{D5CDD505-2E9C-101B-9397-08002B2CF9AE}" pid="3" name="MediaServiceImageTags">
    <vt:lpwstr/>
  </property>
</Properties>
</file>