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6" r:id="rId5"/>
    <p:sldId id="460" r:id="rId6"/>
    <p:sldId id="461" r:id="rId7"/>
    <p:sldId id="462" r:id="rId8"/>
    <p:sldId id="463" r:id="rId9"/>
    <p:sldId id="464" r:id="rId10"/>
    <p:sldId id="465" r:id="rId11"/>
    <p:sldId id="466" r:id="rId12"/>
    <p:sldId id="467" r:id="rId13"/>
    <p:sldId id="468" r:id="rId14"/>
    <p:sldId id="469" r:id="rId15"/>
    <p:sldId id="470" r:id="rId16"/>
    <p:sldId id="471" r:id="rId17"/>
    <p:sldId id="472" r:id="rId18"/>
    <p:sldId id="473" r:id="rId19"/>
    <p:sldId id="474" r:id="rId2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A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420" autoAdjust="0"/>
  </p:normalViewPr>
  <p:slideViewPr>
    <p:cSldViewPr snapToGrid="0">
      <p:cViewPr varScale="1">
        <p:scale>
          <a:sx n="122" d="100"/>
          <a:sy n="122" d="100"/>
        </p:scale>
        <p:origin x="120" y="108"/>
      </p:cViewPr>
      <p:guideLst>
        <p:guide orient="horz" pos="2160"/>
        <p:guide pos="2880"/>
      </p:guideLst>
    </p:cSldViewPr>
  </p:slideViewPr>
  <p:outlineViewPr>
    <p:cViewPr>
      <p:scale>
        <a:sx n="33" d="100"/>
        <a:sy n="33" d="100"/>
      </p:scale>
      <p:origin x="0" y="-3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sdv.local\data\afd\LDNLID\LIDSpeciaal\Statistiek\0%20Burgerpanel%20Oegstgeest\2_Energie\Werkbestand%20Oegstgeest%20energie.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sdv.local\data\afd\LDNLID\LIDSpeciaal\Statistiek\0%20Burgerpanel%20Oegstgeest\2_Energie\Werkbestand%20Oegstgeest%20energie.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sdv.local\data\afd\LDNLID\LIDSpeciaal\Statistiek\0%20Burgerpanel%20Oegstgeest\2_Energie\Werkbestand%20Oegstgeest%20energie.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sdv.local\data\afd\LDNLID\LIDSpeciaal\Statistiek\0%20Burgerpanel%20Oegstgeest\2_Energie\Werkbestand%20Oegstgeest%20energie.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sdv.local\data\afd\LDNLID\LIDSpeciaal\Statistiek\0%20Burgerpanel%20Oegstgeest\2_Energie\Werkbestand%20Oegstgeest%20energi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sdv.local\data\afd\LDNLID\LIDSpeciaal\Statistiek\0%20Burgerpanel%20Oegstgeest\2_Energie\Werkbestand%20Oegstgeest%20energi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sdv.local\data\afd\LDNLID\LIDSpeciaal\Statistiek\0%20Burgerpanel%20Oegstgeest\2_Energie\Werkbestand%20Oegstgeest%20energi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sdv.local\data\afd\LDNLID\LIDSpeciaal\Statistiek\0%20Burgerpanel%20Oegstgeest\2_Energie\Werkbestand%20Oegstgeest%20energi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sdv.local\data\afd\LDNLID\LIDSpeciaal\Statistiek\0%20Burgerpanel%20Oegstgeest\2_Energie\Werkbestand%20Oegstgeest%20energi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359623797025371"/>
          <c:y val="0.10739938757655293"/>
          <c:w val="0.51979965004374451"/>
          <c:h val="0.8416746864975212"/>
        </c:manualLayout>
      </c:layout>
      <c:barChart>
        <c:barDir val="bar"/>
        <c:grouping val="clustered"/>
        <c:varyColors val="0"/>
        <c:ser>
          <c:idx val="0"/>
          <c:order val="0"/>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Grafieken!$A$4:$A$10</c:f>
              <c:strCache>
                <c:ptCount val="7"/>
                <c:pt idx="0">
                  <c:v>Centrale verwarming op gas</c:v>
                </c:pt>
                <c:pt idx="1">
                  <c:v>Stadsverwarming</c:v>
                </c:pt>
                <c:pt idx="2">
                  <c:v>Elektrisch</c:v>
                </c:pt>
                <c:pt idx="3">
                  <c:v>Gaskachel(s)</c:v>
                </c:pt>
                <c:pt idx="4">
                  <c:v>Elektrische warmtepomp</c:v>
                </c:pt>
                <c:pt idx="5">
                  <c:v>Hybride warmtepomp (gas en elektra)</c:v>
                </c:pt>
                <c:pt idx="6">
                  <c:v>Anders</c:v>
                </c:pt>
              </c:strCache>
            </c:strRef>
          </c:cat>
          <c:val>
            <c:numRef>
              <c:f>Grafieken!$C$4:$C$10</c:f>
              <c:numCache>
                <c:formatCode>0%</c:formatCode>
                <c:ptCount val="7"/>
                <c:pt idx="0">
                  <c:v>0.77777777777777779</c:v>
                </c:pt>
                <c:pt idx="1">
                  <c:v>9.8290598290598288E-2</c:v>
                </c:pt>
                <c:pt idx="2">
                  <c:v>2.9914529914529916E-2</c:v>
                </c:pt>
                <c:pt idx="3">
                  <c:v>2.564102564102564E-2</c:v>
                </c:pt>
                <c:pt idx="4">
                  <c:v>1.7094017094017096E-2</c:v>
                </c:pt>
                <c:pt idx="5">
                  <c:v>1.7094017094017096E-2</c:v>
                </c:pt>
                <c:pt idx="6">
                  <c:v>3.8461538461538464E-2</c:v>
                </c:pt>
              </c:numCache>
            </c:numRef>
          </c:val>
          <c:extLst>
            <c:ext xmlns:c16="http://schemas.microsoft.com/office/drawing/2014/chart" uri="{C3380CC4-5D6E-409C-BE32-E72D297353CC}">
              <c16:uniqueId val="{00000000-4F76-4C11-A53E-AD1C395BDADF}"/>
            </c:ext>
          </c:extLst>
        </c:ser>
        <c:dLbls>
          <c:showLegendKey val="0"/>
          <c:showVal val="0"/>
          <c:showCatName val="0"/>
          <c:showSerName val="0"/>
          <c:showPercent val="0"/>
          <c:showBubbleSize val="0"/>
        </c:dLbls>
        <c:gapWidth val="100"/>
        <c:axId val="593986568"/>
        <c:axId val="593982632"/>
      </c:barChart>
      <c:catAx>
        <c:axId val="5939865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593982632"/>
        <c:crosses val="autoZero"/>
        <c:auto val="1"/>
        <c:lblAlgn val="ctr"/>
        <c:lblOffset val="100"/>
        <c:noMultiLvlLbl val="0"/>
      </c:catAx>
      <c:valAx>
        <c:axId val="593982632"/>
        <c:scaling>
          <c:orientation val="minMax"/>
        </c:scaling>
        <c:delete val="1"/>
        <c:axPos val="t"/>
        <c:numFmt formatCode="0%" sourceLinked="1"/>
        <c:majorTickMark val="none"/>
        <c:minorTickMark val="none"/>
        <c:tickLblPos val="nextTo"/>
        <c:crossAx val="5939865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tx2"/>
            </a:solidFill>
            <a:ln>
              <a:solidFill>
                <a:schemeClr val="tx2"/>
              </a:solidFill>
            </a:ln>
          </c:spPr>
          <c:dPt>
            <c:idx val="0"/>
            <c:bubble3D val="0"/>
            <c:spPr>
              <a:solidFill>
                <a:schemeClr val="tx2"/>
              </a:solidFill>
              <a:ln w="19050">
                <a:solidFill>
                  <a:schemeClr val="tx2"/>
                </a:solidFill>
              </a:ln>
              <a:effectLst/>
            </c:spPr>
            <c:extLst>
              <c:ext xmlns:c16="http://schemas.microsoft.com/office/drawing/2014/chart" uri="{C3380CC4-5D6E-409C-BE32-E72D297353CC}">
                <c16:uniqueId val="{00000001-A3B6-48B3-9F2C-1005B76ED081}"/>
              </c:ext>
            </c:extLst>
          </c:dPt>
          <c:dPt>
            <c:idx val="1"/>
            <c:bubble3D val="0"/>
            <c:spPr>
              <a:solidFill>
                <a:schemeClr val="bg2"/>
              </a:solidFill>
              <a:ln w="19050">
                <a:solidFill>
                  <a:schemeClr val="bg2"/>
                </a:solidFill>
              </a:ln>
              <a:effectLst/>
            </c:spPr>
            <c:extLst>
              <c:ext xmlns:c16="http://schemas.microsoft.com/office/drawing/2014/chart" uri="{C3380CC4-5D6E-409C-BE32-E72D297353CC}">
                <c16:uniqueId val="{00000003-A3B6-48B3-9F2C-1005B76ED081}"/>
              </c:ext>
            </c:extLst>
          </c:dPt>
          <c:dPt>
            <c:idx val="2"/>
            <c:bubble3D val="0"/>
            <c:spPr>
              <a:solidFill>
                <a:schemeClr val="accent1"/>
              </a:solidFill>
              <a:ln w="19050">
                <a:solidFill>
                  <a:schemeClr val="accent1"/>
                </a:solidFill>
              </a:ln>
              <a:effectLst/>
            </c:spPr>
            <c:extLst>
              <c:ext xmlns:c16="http://schemas.microsoft.com/office/drawing/2014/chart" uri="{C3380CC4-5D6E-409C-BE32-E72D297353CC}">
                <c16:uniqueId val="{00000005-A3B6-48B3-9F2C-1005B76ED08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Grafieken!$A$162:$A$164</c:f>
              <c:strCache>
                <c:ptCount val="3"/>
                <c:pt idx="0">
                  <c:v>Ja</c:v>
                </c:pt>
                <c:pt idx="1">
                  <c:v>Misschien</c:v>
                </c:pt>
                <c:pt idx="2">
                  <c:v>Nee</c:v>
                </c:pt>
              </c:strCache>
            </c:strRef>
          </c:cat>
          <c:val>
            <c:numRef>
              <c:f>Grafieken!$C$162:$C$164</c:f>
              <c:numCache>
                <c:formatCode>0%</c:formatCode>
                <c:ptCount val="3"/>
                <c:pt idx="0">
                  <c:v>0.19457013574660634</c:v>
                </c:pt>
                <c:pt idx="1">
                  <c:v>0.39366515837104071</c:v>
                </c:pt>
                <c:pt idx="2">
                  <c:v>0.41176470588235292</c:v>
                </c:pt>
              </c:numCache>
            </c:numRef>
          </c:val>
          <c:extLst>
            <c:ext xmlns:c16="http://schemas.microsoft.com/office/drawing/2014/chart" uri="{C3380CC4-5D6E-409C-BE32-E72D297353CC}">
              <c16:uniqueId val="{00000006-A3B6-48B3-9F2C-1005B76ED0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Grafieken!$A$181:$A$184</c:f>
              <c:strCache>
                <c:ptCount val="4"/>
                <c:pt idx="0">
                  <c:v>Ja</c:v>
                </c:pt>
                <c:pt idx="1">
                  <c:v>Nee, ik vind zelf mijn weg</c:v>
                </c:pt>
                <c:pt idx="2">
                  <c:v>Nee, ik ben er niet in geïnteresseerd</c:v>
                </c:pt>
                <c:pt idx="3">
                  <c:v>Weet ik niet</c:v>
                </c:pt>
              </c:strCache>
            </c:strRef>
          </c:cat>
          <c:val>
            <c:numRef>
              <c:f>Grafieken!$C$181:$C$184</c:f>
              <c:numCache>
                <c:formatCode>0%</c:formatCode>
                <c:ptCount val="4"/>
                <c:pt idx="0">
                  <c:v>0.24336283185840707</c:v>
                </c:pt>
                <c:pt idx="1">
                  <c:v>0.46017699115044247</c:v>
                </c:pt>
                <c:pt idx="2">
                  <c:v>0.10619469026548672</c:v>
                </c:pt>
                <c:pt idx="3">
                  <c:v>0.19026548672566371</c:v>
                </c:pt>
              </c:numCache>
            </c:numRef>
          </c:val>
          <c:extLst>
            <c:ext xmlns:c16="http://schemas.microsoft.com/office/drawing/2014/chart" uri="{C3380CC4-5D6E-409C-BE32-E72D297353CC}">
              <c16:uniqueId val="{00000000-7B71-4E61-98F2-99872C44065C}"/>
            </c:ext>
          </c:extLst>
        </c:ser>
        <c:dLbls>
          <c:showLegendKey val="0"/>
          <c:showVal val="0"/>
          <c:showCatName val="0"/>
          <c:showSerName val="0"/>
          <c:showPercent val="0"/>
          <c:showBubbleSize val="0"/>
        </c:dLbls>
        <c:gapWidth val="100"/>
        <c:overlap val="-27"/>
        <c:axId val="781979424"/>
        <c:axId val="781976144"/>
      </c:barChart>
      <c:catAx>
        <c:axId val="781979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781976144"/>
        <c:crosses val="autoZero"/>
        <c:auto val="1"/>
        <c:lblAlgn val="ctr"/>
        <c:lblOffset val="100"/>
        <c:noMultiLvlLbl val="0"/>
      </c:catAx>
      <c:valAx>
        <c:axId val="781976144"/>
        <c:scaling>
          <c:orientation val="minMax"/>
        </c:scaling>
        <c:delete val="1"/>
        <c:axPos val="l"/>
        <c:numFmt formatCode="0%" sourceLinked="1"/>
        <c:majorTickMark val="none"/>
        <c:minorTickMark val="none"/>
        <c:tickLblPos val="nextTo"/>
        <c:crossAx val="781979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Grafieken!$A$200:$A$205</c:f>
              <c:strCache>
                <c:ptCount val="6"/>
                <c:pt idx="0">
                  <c:v>Informatie verstrekken</c:v>
                </c:pt>
                <c:pt idx="1">
                  <c:v>Bijdragen in de kosten</c:v>
                </c:pt>
                <c:pt idx="2">
                  <c:v>Een op-maat-gemaakt advies geven</c:v>
                </c:pt>
                <c:pt idx="3">
                  <c:v>De gemeente kan mij niet helpen</c:v>
                </c:pt>
                <c:pt idx="4">
                  <c:v>Weet ik niet</c:v>
                </c:pt>
                <c:pt idx="5">
                  <c:v>Anders</c:v>
                </c:pt>
              </c:strCache>
            </c:strRef>
          </c:cat>
          <c:val>
            <c:numRef>
              <c:f>Grafieken!$D$200:$D$205</c:f>
              <c:numCache>
                <c:formatCode>0%</c:formatCode>
                <c:ptCount val="6"/>
                <c:pt idx="0">
                  <c:v>0.48290598290598291</c:v>
                </c:pt>
                <c:pt idx="1">
                  <c:v>0.48290598290598291</c:v>
                </c:pt>
                <c:pt idx="2">
                  <c:v>0.28632478632478631</c:v>
                </c:pt>
                <c:pt idx="3">
                  <c:v>8.9743589743589744E-2</c:v>
                </c:pt>
                <c:pt idx="4">
                  <c:v>0.14102564102564102</c:v>
                </c:pt>
                <c:pt idx="5">
                  <c:v>9.8290598290598288E-2</c:v>
                </c:pt>
              </c:numCache>
            </c:numRef>
          </c:val>
          <c:extLst>
            <c:ext xmlns:c16="http://schemas.microsoft.com/office/drawing/2014/chart" uri="{C3380CC4-5D6E-409C-BE32-E72D297353CC}">
              <c16:uniqueId val="{00000000-4611-4DE8-993F-BB805B3EC948}"/>
            </c:ext>
          </c:extLst>
        </c:ser>
        <c:dLbls>
          <c:showLegendKey val="0"/>
          <c:showVal val="0"/>
          <c:showCatName val="0"/>
          <c:showSerName val="0"/>
          <c:showPercent val="0"/>
          <c:showBubbleSize val="0"/>
        </c:dLbls>
        <c:gapWidth val="100"/>
        <c:overlap val="-27"/>
        <c:axId val="833443352"/>
        <c:axId val="833444336"/>
      </c:barChart>
      <c:catAx>
        <c:axId val="833443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833444336"/>
        <c:crosses val="autoZero"/>
        <c:auto val="1"/>
        <c:lblAlgn val="ctr"/>
        <c:lblOffset val="100"/>
        <c:noMultiLvlLbl val="0"/>
      </c:catAx>
      <c:valAx>
        <c:axId val="833444336"/>
        <c:scaling>
          <c:orientation val="minMax"/>
        </c:scaling>
        <c:delete val="1"/>
        <c:axPos val="l"/>
        <c:numFmt formatCode="0%" sourceLinked="1"/>
        <c:majorTickMark val="none"/>
        <c:minorTickMark val="none"/>
        <c:tickLblPos val="nextTo"/>
        <c:crossAx val="8334433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Grafieken!$A$216:$A$223</c:f>
              <c:strCache>
                <c:ptCount val="8"/>
                <c:pt idx="0">
                  <c:v>Via een digitale nieuwsbrief</c:v>
                </c:pt>
                <c:pt idx="1">
                  <c:v>Via het gemeentenieuws in de Oegstgeester Courant</c:v>
                </c:pt>
                <c:pt idx="2">
                  <c:v>Via een brief</c:v>
                </c:pt>
                <c:pt idx="3">
                  <c:v>Via een bijeenkomst</c:v>
                </c:pt>
                <c:pt idx="4">
                  <c:v>Via een bezoek aan huis</c:v>
                </c:pt>
                <c:pt idx="5">
                  <c:v>Via de sociale media</c:v>
                </c:pt>
                <c:pt idx="6">
                  <c:v>Via gagoedoegstgeest.nl</c:v>
                </c:pt>
                <c:pt idx="7">
                  <c:v>Anders</c:v>
                </c:pt>
              </c:strCache>
            </c:strRef>
          </c:cat>
          <c:val>
            <c:numRef>
              <c:f>Grafieken!$D$216:$D$223</c:f>
              <c:numCache>
                <c:formatCode>0%</c:formatCode>
                <c:ptCount val="8"/>
                <c:pt idx="0">
                  <c:v>0.43162393162393164</c:v>
                </c:pt>
                <c:pt idx="1">
                  <c:v>0.39316239316239315</c:v>
                </c:pt>
                <c:pt idx="2">
                  <c:v>0.39316239316239315</c:v>
                </c:pt>
                <c:pt idx="3">
                  <c:v>0.1623931623931624</c:v>
                </c:pt>
                <c:pt idx="4">
                  <c:v>0.14957264957264957</c:v>
                </c:pt>
                <c:pt idx="5">
                  <c:v>6.8376068376068383E-2</c:v>
                </c:pt>
                <c:pt idx="6">
                  <c:v>2.9914529914529916E-2</c:v>
                </c:pt>
                <c:pt idx="7">
                  <c:v>5.5555555555555552E-2</c:v>
                </c:pt>
              </c:numCache>
            </c:numRef>
          </c:val>
          <c:extLst>
            <c:ext xmlns:c16="http://schemas.microsoft.com/office/drawing/2014/chart" uri="{C3380CC4-5D6E-409C-BE32-E72D297353CC}">
              <c16:uniqueId val="{00000000-109B-45AE-8D5A-AE115FDABF18}"/>
            </c:ext>
          </c:extLst>
        </c:ser>
        <c:dLbls>
          <c:showLegendKey val="0"/>
          <c:showVal val="0"/>
          <c:showCatName val="0"/>
          <c:showSerName val="0"/>
          <c:showPercent val="0"/>
          <c:showBubbleSize val="0"/>
        </c:dLbls>
        <c:gapWidth val="100"/>
        <c:axId val="830954200"/>
        <c:axId val="830947968"/>
      </c:barChart>
      <c:catAx>
        <c:axId val="8309542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830947968"/>
        <c:crosses val="autoZero"/>
        <c:auto val="1"/>
        <c:lblAlgn val="ctr"/>
        <c:lblOffset val="100"/>
        <c:noMultiLvlLbl val="0"/>
      </c:catAx>
      <c:valAx>
        <c:axId val="830947968"/>
        <c:scaling>
          <c:orientation val="minMax"/>
        </c:scaling>
        <c:delete val="1"/>
        <c:axPos val="t"/>
        <c:numFmt formatCode="0%" sourceLinked="1"/>
        <c:majorTickMark val="none"/>
        <c:minorTickMark val="none"/>
        <c:tickLblPos val="nextTo"/>
        <c:crossAx val="8309542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tx2"/>
            </a:solidFill>
          </c:spPr>
          <c:dPt>
            <c:idx val="0"/>
            <c:bubble3D val="0"/>
            <c:spPr>
              <a:solidFill>
                <a:schemeClr val="accent1"/>
              </a:solidFill>
              <a:ln w="19050">
                <a:solidFill>
                  <a:schemeClr val="accent1"/>
                </a:solidFill>
              </a:ln>
              <a:effectLst/>
            </c:spPr>
            <c:extLst>
              <c:ext xmlns:c16="http://schemas.microsoft.com/office/drawing/2014/chart" uri="{C3380CC4-5D6E-409C-BE32-E72D297353CC}">
                <c16:uniqueId val="{00000001-93A5-4A74-A77E-14A61F2D4395}"/>
              </c:ext>
            </c:extLst>
          </c:dPt>
          <c:dPt>
            <c:idx val="1"/>
            <c:bubble3D val="0"/>
            <c:spPr>
              <a:solidFill>
                <a:schemeClr val="tx2"/>
              </a:solidFill>
              <a:ln w="19050">
                <a:solidFill>
                  <a:schemeClr val="lt1"/>
                </a:solidFill>
              </a:ln>
              <a:effectLst/>
            </c:spPr>
            <c:extLst>
              <c:ext xmlns:c16="http://schemas.microsoft.com/office/drawing/2014/chart" uri="{C3380CC4-5D6E-409C-BE32-E72D297353CC}">
                <c16:uniqueId val="{00000003-93A5-4A74-A77E-14A61F2D439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Grafieken!$A$21:$A$22</c:f>
              <c:strCache>
                <c:ptCount val="2"/>
                <c:pt idx="0">
                  <c:v>Op gas</c:v>
                </c:pt>
                <c:pt idx="1">
                  <c:v>Elektrisch / inductie / keramisch</c:v>
                </c:pt>
              </c:strCache>
            </c:strRef>
          </c:cat>
          <c:val>
            <c:numRef>
              <c:f>Grafieken!$C$21:$C$22</c:f>
              <c:numCache>
                <c:formatCode>0%</c:formatCode>
                <c:ptCount val="2"/>
                <c:pt idx="0">
                  <c:v>0.51528384279475981</c:v>
                </c:pt>
                <c:pt idx="1">
                  <c:v>0.48471615720524019</c:v>
                </c:pt>
              </c:numCache>
            </c:numRef>
          </c:val>
          <c:extLst>
            <c:ext xmlns:c16="http://schemas.microsoft.com/office/drawing/2014/chart" uri="{C3380CC4-5D6E-409C-BE32-E72D297353CC}">
              <c16:uniqueId val="{00000004-93A5-4A74-A77E-14A61F2D439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Grafieken!$A$38:$A$46</c:f>
              <c:strCache>
                <c:ptCount val="9"/>
                <c:pt idx="0">
                  <c:v>Voor 1900</c:v>
                </c:pt>
                <c:pt idx="1">
                  <c:v>1900-1919</c:v>
                </c:pt>
                <c:pt idx="2">
                  <c:v>1920-1939</c:v>
                </c:pt>
                <c:pt idx="3">
                  <c:v>1940-1959</c:v>
                </c:pt>
                <c:pt idx="4">
                  <c:v>1960-1979</c:v>
                </c:pt>
                <c:pt idx="5">
                  <c:v>1980-1999</c:v>
                </c:pt>
                <c:pt idx="6">
                  <c:v>2000-2019</c:v>
                </c:pt>
                <c:pt idx="7">
                  <c:v>Na 2019</c:v>
                </c:pt>
                <c:pt idx="8">
                  <c:v>Weet ik niet</c:v>
                </c:pt>
              </c:strCache>
            </c:strRef>
          </c:cat>
          <c:val>
            <c:numRef>
              <c:f>Grafieken!$C$38:$C$46</c:f>
              <c:numCache>
                <c:formatCode>0%</c:formatCode>
                <c:ptCount val="9"/>
                <c:pt idx="0">
                  <c:v>1.3157894736842105E-2</c:v>
                </c:pt>
                <c:pt idx="1">
                  <c:v>1.3157894736842105E-2</c:v>
                </c:pt>
                <c:pt idx="2">
                  <c:v>0.14473684210526316</c:v>
                </c:pt>
                <c:pt idx="3">
                  <c:v>0.13157894736842105</c:v>
                </c:pt>
                <c:pt idx="4">
                  <c:v>0.14473684210526316</c:v>
                </c:pt>
                <c:pt idx="5">
                  <c:v>0.28508771929824561</c:v>
                </c:pt>
                <c:pt idx="6">
                  <c:v>0.20614035087719298</c:v>
                </c:pt>
                <c:pt idx="7">
                  <c:v>4.3859649122807015E-2</c:v>
                </c:pt>
                <c:pt idx="8">
                  <c:v>1.7543859649122806E-2</c:v>
                </c:pt>
              </c:numCache>
            </c:numRef>
          </c:val>
          <c:extLst>
            <c:ext xmlns:c16="http://schemas.microsoft.com/office/drawing/2014/chart" uri="{C3380CC4-5D6E-409C-BE32-E72D297353CC}">
              <c16:uniqueId val="{00000000-115B-4EFD-B83F-DF08AE1E3FCE}"/>
            </c:ext>
          </c:extLst>
        </c:ser>
        <c:dLbls>
          <c:showLegendKey val="0"/>
          <c:showVal val="0"/>
          <c:showCatName val="0"/>
          <c:showSerName val="0"/>
          <c:showPercent val="0"/>
          <c:showBubbleSize val="0"/>
        </c:dLbls>
        <c:gapWidth val="100"/>
        <c:overlap val="-27"/>
        <c:axId val="777997240"/>
        <c:axId val="778001832"/>
      </c:barChart>
      <c:catAx>
        <c:axId val="777997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778001832"/>
        <c:crosses val="autoZero"/>
        <c:auto val="1"/>
        <c:lblAlgn val="ctr"/>
        <c:lblOffset val="100"/>
        <c:noMultiLvlLbl val="0"/>
      </c:catAx>
      <c:valAx>
        <c:axId val="778001832"/>
        <c:scaling>
          <c:orientation val="minMax"/>
        </c:scaling>
        <c:delete val="1"/>
        <c:axPos val="l"/>
        <c:numFmt formatCode="0%" sourceLinked="1"/>
        <c:majorTickMark val="none"/>
        <c:minorTickMark val="none"/>
        <c:tickLblPos val="nextTo"/>
        <c:crossAx val="777997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Grafieken!$A$54:$A$61</c:f>
              <c:strCache>
                <c:ptCount val="8"/>
                <c:pt idx="0">
                  <c:v>A</c:v>
                </c:pt>
                <c:pt idx="1">
                  <c:v>B</c:v>
                </c:pt>
                <c:pt idx="2">
                  <c:v>C</c:v>
                </c:pt>
                <c:pt idx="3">
                  <c:v>D</c:v>
                </c:pt>
                <c:pt idx="4">
                  <c:v>E </c:v>
                </c:pt>
                <c:pt idx="5">
                  <c:v>F</c:v>
                </c:pt>
                <c:pt idx="6">
                  <c:v>G</c:v>
                </c:pt>
                <c:pt idx="7">
                  <c:v>Weet ik niet</c:v>
                </c:pt>
              </c:strCache>
            </c:strRef>
          </c:cat>
          <c:val>
            <c:numRef>
              <c:f>Grafieken!$C$54:$C$61</c:f>
              <c:numCache>
                <c:formatCode>0%</c:formatCode>
                <c:ptCount val="8"/>
                <c:pt idx="0">
                  <c:v>0.24561403508771928</c:v>
                </c:pt>
                <c:pt idx="1">
                  <c:v>0.14912280701754385</c:v>
                </c:pt>
                <c:pt idx="2">
                  <c:v>9.6491228070175433E-2</c:v>
                </c:pt>
                <c:pt idx="3">
                  <c:v>4.3859649122807015E-2</c:v>
                </c:pt>
                <c:pt idx="4">
                  <c:v>8.771929824561403E-3</c:v>
                </c:pt>
                <c:pt idx="5">
                  <c:v>3.0701754385964911E-2</c:v>
                </c:pt>
                <c:pt idx="6">
                  <c:v>2.1929824561403508E-2</c:v>
                </c:pt>
                <c:pt idx="7">
                  <c:v>0.38157894736842107</c:v>
                </c:pt>
              </c:numCache>
            </c:numRef>
          </c:val>
          <c:extLst>
            <c:ext xmlns:c16="http://schemas.microsoft.com/office/drawing/2014/chart" uri="{C3380CC4-5D6E-409C-BE32-E72D297353CC}">
              <c16:uniqueId val="{00000000-24A9-4651-8858-5F2E7C9B62C7}"/>
            </c:ext>
          </c:extLst>
        </c:ser>
        <c:dLbls>
          <c:showLegendKey val="0"/>
          <c:showVal val="0"/>
          <c:showCatName val="0"/>
          <c:showSerName val="0"/>
          <c:showPercent val="0"/>
          <c:showBubbleSize val="0"/>
        </c:dLbls>
        <c:gapWidth val="100"/>
        <c:overlap val="-27"/>
        <c:axId val="777997240"/>
        <c:axId val="778001832"/>
      </c:barChart>
      <c:catAx>
        <c:axId val="777997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778001832"/>
        <c:crosses val="autoZero"/>
        <c:auto val="1"/>
        <c:lblAlgn val="ctr"/>
        <c:lblOffset val="100"/>
        <c:noMultiLvlLbl val="0"/>
      </c:catAx>
      <c:valAx>
        <c:axId val="778001832"/>
        <c:scaling>
          <c:orientation val="minMax"/>
        </c:scaling>
        <c:delete val="1"/>
        <c:axPos val="l"/>
        <c:numFmt formatCode="0%" sourceLinked="1"/>
        <c:majorTickMark val="none"/>
        <c:minorTickMark val="none"/>
        <c:tickLblPos val="nextTo"/>
        <c:crossAx val="777997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Grafieken!$A$71:$A$75</c:f>
              <c:strCache>
                <c:ptCount val="5"/>
                <c:pt idx="0">
                  <c:v>Ja, zeker</c:v>
                </c:pt>
                <c:pt idx="1">
                  <c:v>Ja, soms</c:v>
                </c:pt>
                <c:pt idx="2">
                  <c:v>Nee, ik weet niet hoe</c:v>
                </c:pt>
                <c:pt idx="3">
                  <c:v>Nee, ik vind het niet nodig</c:v>
                </c:pt>
                <c:pt idx="4">
                  <c:v>Anders</c:v>
                </c:pt>
              </c:strCache>
            </c:strRef>
          </c:cat>
          <c:val>
            <c:numRef>
              <c:f>Grafieken!$C$71:$C$75</c:f>
              <c:numCache>
                <c:formatCode>0%</c:formatCode>
                <c:ptCount val="5"/>
                <c:pt idx="0">
                  <c:v>0.77489177489177485</c:v>
                </c:pt>
                <c:pt idx="1">
                  <c:v>0.20346320346320346</c:v>
                </c:pt>
                <c:pt idx="2">
                  <c:v>8.658008658008658E-3</c:v>
                </c:pt>
                <c:pt idx="3">
                  <c:v>4.329004329004329E-3</c:v>
                </c:pt>
                <c:pt idx="4">
                  <c:v>8.658008658008658E-3</c:v>
                </c:pt>
              </c:numCache>
            </c:numRef>
          </c:val>
          <c:extLst>
            <c:ext xmlns:c16="http://schemas.microsoft.com/office/drawing/2014/chart" uri="{C3380CC4-5D6E-409C-BE32-E72D297353CC}">
              <c16:uniqueId val="{00000000-369E-4F43-8F8B-5E3680C3B60B}"/>
            </c:ext>
          </c:extLst>
        </c:ser>
        <c:dLbls>
          <c:showLegendKey val="0"/>
          <c:showVal val="0"/>
          <c:showCatName val="0"/>
          <c:showSerName val="0"/>
          <c:showPercent val="0"/>
          <c:showBubbleSize val="0"/>
        </c:dLbls>
        <c:gapWidth val="219"/>
        <c:overlap val="-27"/>
        <c:axId val="600744928"/>
        <c:axId val="600744272"/>
      </c:barChart>
      <c:catAx>
        <c:axId val="60074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600744272"/>
        <c:crosses val="autoZero"/>
        <c:auto val="1"/>
        <c:lblAlgn val="ctr"/>
        <c:lblOffset val="100"/>
        <c:noMultiLvlLbl val="0"/>
      </c:catAx>
      <c:valAx>
        <c:axId val="600744272"/>
        <c:scaling>
          <c:orientation val="minMax"/>
        </c:scaling>
        <c:delete val="1"/>
        <c:axPos val="l"/>
        <c:numFmt formatCode="0%" sourceLinked="1"/>
        <c:majorTickMark val="none"/>
        <c:minorTickMark val="none"/>
        <c:tickLblPos val="nextTo"/>
        <c:crossAx val="6007449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Grafieken!$B$89</c:f>
              <c:strCache>
                <c:ptCount val="1"/>
                <c:pt idx="0">
                  <c:v>ja</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Grafieken!$A$90:$A$94</c:f>
              <c:strCache>
                <c:ptCount val="5"/>
                <c:pt idx="0">
                  <c:v>Spouwmuurisolatie</c:v>
                </c:pt>
                <c:pt idx="1">
                  <c:v>Gevelisolatie</c:v>
                </c:pt>
                <c:pt idx="2">
                  <c:v>Vloerisolatie</c:v>
                </c:pt>
                <c:pt idx="3">
                  <c:v>Dakisolatie</c:v>
                </c:pt>
                <c:pt idx="4">
                  <c:v>HR ++(+) glas</c:v>
                </c:pt>
              </c:strCache>
            </c:strRef>
          </c:cat>
          <c:val>
            <c:numRef>
              <c:f>Grafieken!$G$90:$G$94</c:f>
              <c:numCache>
                <c:formatCode>0%</c:formatCode>
                <c:ptCount val="5"/>
                <c:pt idx="0">
                  <c:v>0.60360360360360366</c:v>
                </c:pt>
                <c:pt idx="1">
                  <c:v>0.47393364928909953</c:v>
                </c:pt>
                <c:pt idx="2">
                  <c:v>0.58904109589041098</c:v>
                </c:pt>
                <c:pt idx="3">
                  <c:v>0.63876651982378851</c:v>
                </c:pt>
                <c:pt idx="4">
                  <c:v>0.7168141592920354</c:v>
                </c:pt>
              </c:numCache>
            </c:numRef>
          </c:val>
          <c:extLst>
            <c:ext xmlns:c16="http://schemas.microsoft.com/office/drawing/2014/chart" uri="{C3380CC4-5D6E-409C-BE32-E72D297353CC}">
              <c16:uniqueId val="{00000000-02A3-479D-B823-3B234AEE2833}"/>
            </c:ext>
          </c:extLst>
        </c:ser>
        <c:ser>
          <c:idx val="1"/>
          <c:order val="1"/>
          <c:tx>
            <c:strRef>
              <c:f>Grafieken!$C$89</c:f>
              <c:strCache>
                <c:ptCount val="1"/>
                <c:pt idx="0">
                  <c:v>nee</c:v>
                </c:pt>
              </c:strCache>
            </c:strRef>
          </c:tx>
          <c:spPr>
            <a:solidFill>
              <a:schemeClr val="accent1"/>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3"/>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Grafieken!$A$90:$A$94</c:f>
              <c:strCache>
                <c:ptCount val="5"/>
                <c:pt idx="0">
                  <c:v>Spouwmuurisolatie</c:v>
                </c:pt>
                <c:pt idx="1">
                  <c:v>Gevelisolatie</c:v>
                </c:pt>
                <c:pt idx="2">
                  <c:v>Vloerisolatie</c:v>
                </c:pt>
                <c:pt idx="3">
                  <c:v>Dakisolatie</c:v>
                </c:pt>
                <c:pt idx="4">
                  <c:v>HR ++(+) glas</c:v>
                </c:pt>
              </c:strCache>
            </c:strRef>
          </c:cat>
          <c:val>
            <c:numRef>
              <c:f>Grafieken!$H$90:$H$94</c:f>
              <c:numCache>
                <c:formatCode>0%</c:formatCode>
                <c:ptCount val="5"/>
                <c:pt idx="0">
                  <c:v>0.1891891891891892</c:v>
                </c:pt>
                <c:pt idx="1">
                  <c:v>0.21800947867298578</c:v>
                </c:pt>
                <c:pt idx="2">
                  <c:v>0.21917808219178081</c:v>
                </c:pt>
                <c:pt idx="3">
                  <c:v>0.1277533039647577</c:v>
                </c:pt>
                <c:pt idx="4">
                  <c:v>0.16814159292035399</c:v>
                </c:pt>
              </c:numCache>
            </c:numRef>
          </c:val>
          <c:extLst>
            <c:ext xmlns:c16="http://schemas.microsoft.com/office/drawing/2014/chart" uri="{C3380CC4-5D6E-409C-BE32-E72D297353CC}">
              <c16:uniqueId val="{00000001-02A3-479D-B823-3B234AEE2833}"/>
            </c:ext>
          </c:extLst>
        </c:ser>
        <c:ser>
          <c:idx val="2"/>
          <c:order val="2"/>
          <c:tx>
            <c:strRef>
              <c:f>Grafieken!$D$89</c:f>
              <c:strCache>
                <c:ptCount val="1"/>
                <c:pt idx="0">
                  <c:v>weet ik niet</c:v>
                </c:pt>
              </c:strCache>
            </c:strRef>
          </c:tx>
          <c:spPr>
            <a:solidFill>
              <a:schemeClr val="bg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lumMod val="10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Grafieken!$A$90:$A$94</c:f>
              <c:strCache>
                <c:ptCount val="5"/>
                <c:pt idx="0">
                  <c:v>Spouwmuurisolatie</c:v>
                </c:pt>
                <c:pt idx="1">
                  <c:v>Gevelisolatie</c:v>
                </c:pt>
                <c:pt idx="2">
                  <c:v>Vloerisolatie</c:v>
                </c:pt>
                <c:pt idx="3">
                  <c:v>Dakisolatie</c:v>
                </c:pt>
                <c:pt idx="4">
                  <c:v>HR ++(+) glas</c:v>
                </c:pt>
              </c:strCache>
            </c:strRef>
          </c:cat>
          <c:val>
            <c:numRef>
              <c:f>Grafieken!$I$90:$I$94</c:f>
              <c:numCache>
                <c:formatCode>0%</c:formatCode>
                <c:ptCount val="5"/>
                <c:pt idx="0">
                  <c:v>0.2072072072072072</c:v>
                </c:pt>
                <c:pt idx="1">
                  <c:v>0.30805687203791471</c:v>
                </c:pt>
                <c:pt idx="2">
                  <c:v>0.19178082191780821</c:v>
                </c:pt>
                <c:pt idx="3">
                  <c:v>0.23348017621145375</c:v>
                </c:pt>
                <c:pt idx="4">
                  <c:v>0.11504424778761062</c:v>
                </c:pt>
              </c:numCache>
            </c:numRef>
          </c:val>
          <c:extLst>
            <c:ext xmlns:c16="http://schemas.microsoft.com/office/drawing/2014/chart" uri="{C3380CC4-5D6E-409C-BE32-E72D297353CC}">
              <c16:uniqueId val="{00000002-02A3-479D-B823-3B234AEE2833}"/>
            </c:ext>
          </c:extLst>
        </c:ser>
        <c:dLbls>
          <c:showLegendKey val="0"/>
          <c:showVal val="0"/>
          <c:showCatName val="0"/>
          <c:showSerName val="0"/>
          <c:showPercent val="0"/>
          <c:showBubbleSize val="0"/>
        </c:dLbls>
        <c:gapWidth val="100"/>
        <c:overlap val="100"/>
        <c:axId val="831846896"/>
        <c:axId val="831849520"/>
      </c:barChart>
      <c:catAx>
        <c:axId val="831846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831849520"/>
        <c:crosses val="autoZero"/>
        <c:auto val="1"/>
        <c:lblAlgn val="ctr"/>
        <c:lblOffset val="100"/>
        <c:noMultiLvlLbl val="0"/>
      </c:catAx>
      <c:valAx>
        <c:axId val="83184952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831846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Grafieken!$A$105:$A$113</c:f>
              <c:strCache>
                <c:ptCount val="9"/>
                <c:pt idx="0">
                  <c:v>Ik heb me er wel in verdiept, maar heb nog niets gedaan</c:v>
                </c:pt>
                <c:pt idx="1">
                  <c:v>Mijn huis is aardgasvrij</c:v>
                </c:pt>
                <c:pt idx="2">
                  <c:v>Ik heb al maatregelen genomen, maar ben niet (helemaal) aardgasvrij</c:v>
                </c:pt>
                <c:pt idx="3">
                  <c:v>Ik heb me er helemaal niet in verdiept</c:v>
                </c:pt>
                <c:pt idx="4">
                  <c:v>Ik woon in een huurhuis, dus daarom heb ik niet veel gedaan</c:v>
                </c:pt>
                <c:pt idx="5">
                  <c:v>Ik heb plannen om maatregelen te nemen</c:v>
                </c:pt>
                <c:pt idx="6">
                  <c:v>Ik kan het niet betalen, dus maak ik ook geen plannen</c:v>
                </c:pt>
                <c:pt idx="7">
                  <c:v>Het interesseert me niet</c:v>
                </c:pt>
                <c:pt idx="8">
                  <c:v>Anders</c:v>
                </c:pt>
              </c:strCache>
            </c:strRef>
          </c:cat>
          <c:val>
            <c:numRef>
              <c:f>Grafieken!$C$105:$C$113</c:f>
              <c:numCache>
                <c:formatCode>0%</c:formatCode>
                <c:ptCount val="9"/>
                <c:pt idx="0">
                  <c:v>0.3</c:v>
                </c:pt>
                <c:pt idx="1">
                  <c:v>0.11304347826086956</c:v>
                </c:pt>
                <c:pt idx="2">
                  <c:v>0.11304347826086956</c:v>
                </c:pt>
                <c:pt idx="3">
                  <c:v>9.1304347826086957E-2</c:v>
                </c:pt>
                <c:pt idx="4">
                  <c:v>7.8260869565217397E-2</c:v>
                </c:pt>
                <c:pt idx="5">
                  <c:v>6.9565217391304349E-2</c:v>
                </c:pt>
                <c:pt idx="6">
                  <c:v>5.2173913043478258E-2</c:v>
                </c:pt>
                <c:pt idx="7">
                  <c:v>2.6086956521739129E-2</c:v>
                </c:pt>
                <c:pt idx="8">
                  <c:v>0.15652173913043479</c:v>
                </c:pt>
              </c:numCache>
            </c:numRef>
          </c:val>
          <c:extLst>
            <c:ext xmlns:c16="http://schemas.microsoft.com/office/drawing/2014/chart" uri="{C3380CC4-5D6E-409C-BE32-E72D297353CC}">
              <c16:uniqueId val="{00000000-2747-4A7A-80FC-9922EFFB619B}"/>
            </c:ext>
          </c:extLst>
        </c:ser>
        <c:dLbls>
          <c:showLegendKey val="0"/>
          <c:showVal val="0"/>
          <c:showCatName val="0"/>
          <c:showSerName val="0"/>
          <c:showPercent val="0"/>
          <c:showBubbleSize val="0"/>
        </c:dLbls>
        <c:gapWidth val="100"/>
        <c:axId val="860734936"/>
        <c:axId val="860729032"/>
      </c:barChart>
      <c:catAx>
        <c:axId val="8607349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860729032"/>
        <c:crosses val="autoZero"/>
        <c:auto val="1"/>
        <c:lblAlgn val="ctr"/>
        <c:lblOffset val="100"/>
        <c:noMultiLvlLbl val="0"/>
      </c:catAx>
      <c:valAx>
        <c:axId val="860729032"/>
        <c:scaling>
          <c:orientation val="minMax"/>
        </c:scaling>
        <c:delete val="1"/>
        <c:axPos val="t"/>
        <c:numFmt formatCode="0%" sourceLinked="1"/>
        <c:majorTickMark val="none"/>
        <c:minorTickMark val="none"/>
        <c:tickLblPos val="nextTo"/>
        <c:crossAx val="8607349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Grafieken!$A$123:$A$125</c:f>
              <c:strCache>
                <c:ptCount val="3"/>
                <c:pt idx="0">
                  <c:v>DuBo Duurzaam Bouwloket | Oegstgeest</c:v>
                </c:pt>
                <c:pt idx="1">
                  <c:v>GaGoed website Oegstgeest (www.gagoedoegstgeest.nl)</c:v>
                </c:pt>
                <c:pt idx="2">
                  <c:v>Energiecoaches Wijk-ambassadeurs</c:v>
                </c:pt>
              </c:strCache>
            </c:strRef>
          </c:cat>
          <c:val>
            <c:numRef>
              <c:f>Grafieken!$D$123:$D$125</c:f>
              <c:numCache>
                <c:formatCode>0%</c:formatCode>
                <c:ptCount val="3"/>
                <c:pt idx="0">
                  <c:v>6.4102564102564097E-2</c:v>
                </c:pt>
                <c:pt idx="1">
                  <c:v>5.5555555555555552E-2</c:v>
                </c:pt>
                <c:pt idx="2">
                  <c:v>0.23931623931623933</c:v>
                </c:pt>
              </c:numCache>
            </c:numRef>
          </c:val>
          <c:extLst>
            <c:ext xmlns:c16="http://schemas.microsoft.com/office/drawing/2014/chart" uri="{C3380CC4-5D6E-409C-BE32-E72D297353CC}">
              <c16:uniqueId val="{00000000-13B0-4A5D-8161-42A8971B12CE}"/>
            </c:ext>
          </c:extLst>
        </c:ser>
        <c:dLbls>
          <c:showLegendKey val="0"/>
          <c:showVal val="0"/>
          <c:showCatName val="0"/>
          <c:showSerName val="0"/>
          <c:showPercent val="0"/>
          <c:showBubbleSize val="0"/>
        </c:dLbls>
        <c:gapWidth val="219"/>
        <c:overlap val="-27"/>
        <c:axId val="863678896"/>
        <c:axId val="863684472"/>
      </c:barChart>
      <c:catAx>
        <c:axId val="863678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863684472"/>
        <c:crosses val="autoZero"/>
        <c:auto val="1"/>
        <c:lblAlgn val="ctr"/>
        <c:lblOffset val="100"/>
        <c:noMultiLvlLbl val="0"/>
      </c:catAx>
      <c:valAx>
        <c:axId val="863684472"/>
        <c:scaling>
          <c:orientation val="minMax"/>
        </c:scaling>
        <c:delete val="1"/>
        <c:axPos val="l"/>
        <c:numFmt formatCode="0%" sourceLinked="1"/>
        <c:majorTickMark val="none"/>
        <c:minorTickMark val="none"/>
        <c:tickLblPos val="nextTo"/>
        <c:crossAx val="8636788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Grafieken!$A$140:$A$142</c:f>
              <c:strCache>
                <c:ptCount val="3"/>
                <c:pt idx="0">
                  <c:v>Investeringssubsidie Duurzame Energie (ISDE)</c:v>
                </c:pt>
                <c:pt idx="1">
                  <c:v>Btw terugvragen voor zonnepanelen</c:v>
                </c:pt>
                <c:pt idx="2">
                  <c:v>Energiebespaarlening voor particulieren</c:v>
                </c:pt>
              </c:strCache>
            </c:strRef>
          </c:cat>
          <c:val>
            <c:numRef>
              <c:f>Grafieken!$D$140:$D$142</c:f>
              <c:numCache>
                <c:formatCode>0%</c:formatCode>
                <c:ptCount val="3"/>
                <c:pt idx="0">
                  <c:v>0.20512820512820512</c:v>
                </c:pt>
                <c:pt idx="1">
                  <c:v>0.51709401709401714</c:v>
                </c:pt>
                <c:pt idx="2">
                  <c:v>6.8376068376068383E-2</c:v>
                </c:pt>
              </c:numCache>
            </c:numRef>
          </c:val>
          <c:extLst>
            <c:ext xmlns:c16="http://schemas.microsoft.com/office/drawing/2014/chart" uri="{C3380CC4-5D6E-409C-BE32-E72D297353CC}">
              <c16:uniqueId val="{00000000-E10B-47D1-AD2A-4380E7C9D3EA}"/>
            </c:ext>
          </c:extLst>
        </c:ser>
        <c:dLbls>
          <c:showLegendKey val="0"/>
          <c:showVal val="0"/>
          <c:showCatName val="0"/>
          <c:showSerName val="0"/>
          <c:showPercent val="0"/>
          <c:showBubbleSize val="0"/>
        </c:dLbls>
        <c:gapWidth val="219"/>
        <c:overlap val="-27"/>
        <c:axId val="863678896"/>
        <c:axId val="863684472"/>
      </c:barChart>
      <c:catAx>
        <c:axId val="863678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863684472"/>
        <c:crosses val="autoZero"/>
        <c:auto val="1"/>
        <c:lblAlgn val="ctr"/>
        <c:lblOffset val="100"/>
        <c:noMultiLvlLbl val="0"/>
      </c:catAx>
      <c:valAx>
        <c:axId val="863684472"/>
        <c:scaling>
          <c:orientation val="minMax"/>
        </c:scaling>
        <c:delete val="1"/>
        <c:axPos val="l"/>
        <c:numFmt formatCode="0%" sourceLinked="1"/>
        <c:majorTickMark val="none"/>
        <c:minorTickMark val="none"/>
        <c:tickLblPos val="nextTo"/>
        <c:crossAx val="8636788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C31B21-597B-42B5-ABAC-C166B0039CA8}" type="datetimeFigureOut">
              <a:rPr lang="nl-NL" smtClean="0"/>
              <a:t>25-5-2023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6F6EBA-0F2E-43A3-B3DB-79B74738435B}" type="slidenum">
              <a:rPr lang="nl-NL" smtClean="0"/>
              <a:t>‹nr.›</a:t>
            </a:fld>
            <a:endParaRPr lang="nl-NL"/>
          </a:p>
        </p:txBody>
      </p:sp>
    </p:spTree>
    <p:extLst>
      <p:ext uri="{BB962C8B-B14F-4D97-AF65-F5344CB8AC3E}">
        <p14:creationId xmlns:p14="http://schemas.microsoft.com/office/powerpoint/2010/main" val="3100319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66F6EBA-0F2E-43A3-B3DB-79B74738435B}" type="slidenum">
              <a:rPr lang="nl-NL" smtClean="0"/>
              <a:t>1</a:t>
            </a:fld>
            <a:endParaRPr lang="nl-NL"/>
          </a:p>
        </p:txBody>
      </p:sp>
    </p:spTree>
    <p:extLst>
      <p:ext uri="{BB962C8B-B14F-4D97-AF65-F5344CB8AC3E}">
        <p14:creationId xmlns:p14="http://schemas.microsoft.com/office/powerpoint/2010/main" val="16542256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ctrTitle"/>
          </p:nvPr>
        </p:nvSpPr>
        <p:spPr>
          <a:xfrm>
            <a:off x="720000" y="2808000"/>
            <a:ext cx="7704000" cy="1224000"/>
          </a:xfrm>
        </p:spPr>
        <p:txBody>
          <a:bodyPr lIns="0" tIns="0" rIns="0" bIns="0" anchor="t" anchorCtr="0">
            <a:noAutofit/>
          </a:bodyPr>
          <a:lstStyle>
            <a:lvl1pPr algn="ctr">
              <a:lnSpc>
                <a:spcPts val="5000"/>
              </a:lnSpc>
              <a:defRPr sz="4500" baseline="0">
                <a:solidFill>
                  <a:srgbClr val="63666A"/>
                </a:solidFill>
              </a:defRPr>
            </a:lvl1pPr>
          </a:lstStyle>
          <a:p>
            <a:r>
              <a:rPr lang="nl-NL"/>
              <a:t>Klik om de stijl te bewerken</a:t>
            </a:r>
            <a:endParaRPr lang="en-US"/>
          </a:p>
        </p:txBody>
      </p:sp>
      <p:sp>
        <p:nvSpPr>
          <p:cNvPr id="3" name="Subtitle 2"/>
          <p:cNvSpPr>
            <a:spLocks noGrp="1"/>
          </p:cNvSpPr>
          <p:nvPr>
            <p:ph type="subTitle" idx="1"/>
          </p:nvPr>
        </p:nvSpPr>
        <p:spPr>
          <a:xfrm>
            <a:off x="720000" y="4032000"/>
            <a:ext cx="7704000" cy="1440000"/>
          </a:xfrm>
        </p:spPr>
        <p:txBody>
          <a:bodyPr lIns="0" tIns="0" rIns="0" bIns="0">
            <a:noAutofit/>
          </a:bodyPr>
          <a:lstStyle>
            <a:lvl1pPr marL="0" indent="0" algn="ctr">
              <a:buNone/>
              <a:defRPr sz="2400" baseline="0">
                <a:solidFill>
                  <a:srgbClr val="63666A"/>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a:p>
        </p:txBody>
      </p:sp>
    </p:spTree>
    <p:extLst>
      <p:ext uri="{BB962C8B-B14F-4D97-AF65-F5344CB8AC3E}">
        <p14:creationId xmlns:p14="http://schemas.microsoft.com/office/powerpoint/2010/main" val="1963843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Quote1">
    <p:spTree>
      <p:nvGrpSpPr>
        <p:cNvPr id="1" name=""/>
        <p:cNvGrpSpPr/>
        <p:nvPr/>
      </p:nvGrpSpPr>
      <p:grpSpPr>
        <a:xfrm>
          <a:off x="0" y="0"/>
          <a:ext cx="0" cy="0"/>
          <a:chOff x="0" y="0"/>
          <a:chExt cx="0" cy="0"/>
        </a:xfrm>
      </p:grpSpPr>
      <p:sp>
        <p:nvSpPr>
          <p:cNvPr id="18" name="Tijdelijke aanduiding voor afbeelding 2"/>
          <p:cNvSpPr>
            <a:spLocks noGrp="1"/>
          </p:cNvSpPr>
          <p:nvPr>
            <p:ph type="pic" sz="quarter" idx="14" hasCustomPrompt="1"/>
          </p:nvPr>
        </p:nvSpPr>
        <p:spPr>
          <a:xfrm>
            <a:off x="0" y="0"/>
            <a:ext cx="9144000" cy="6858000"/>
          </a:xfrm>
          <a:blipFill>
            <a:blip r:embed="rId2"/>
            <a:stretch>
              <a:fillRect/>
            </a:stretch>
          </a:blipFill>
        </p:spPr>
        <p:txBody>
          <a:bodyPr/>
          <a:lstStyle>
            <a:lvl1pPr marL="0" indent="0">
              <a:buFontTx/>
              <a:buNone/>
              <a:defRPr sz="800"/>
            </a:lvl1pPr>
          </a:lstStyle>
          <a:p>
            <a:r>
              <a:rPr lang="nl-NL"/>
              <a:t> </a:t>
            </a:r>
          </a:p>
        </p:txBody>
      </p:sp>
      <p:sp>
        <p:nvSpPr>
          <p:cNvPr id="8" name="Tijdelijke aanduiding voor afbeelding 8"/>
          <p:cNvSpPr>
            <a:spLocks noGrp="1"/>
          </p:cNvSpPr>
          <p:nvPr>
            <p:ph type="pic" sz="quarter" idx="11" hasCustomPrompt="1"/>
          </p:nvPr>
        </p:nvSpPr>
        <p:spPr>
          <a:xfrm>
            <a:off x="0" y="0"/>
            <a:ext cx="9144000" cy="6858000"/>
          </a:xfrm>
        </p:spPr>
        <p:txBody>
          <a:bodyPr/>
          <a:lstStyle>
            <a:lvl1pPr marL="0" indent="0" algn="l">
              <a:spcBef>
                <a:spcPts val="0"/>
              </a:spcBef>
              <a:buFontTx/>
              <a:buNone/>
              <a:defRPr lang="nl-NL" sz="1600" smtClean="0">
                <a:effectLst/>
              </a:defRPr>
            </a:lvl1pPr>
          </a:lstStyle>
          <a:p>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op het pictogram in het midden om een</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achtergrondafbeelding toe te voegen.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Verplaats deze vervolgens naar de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 (klik op rand afbeelding,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rechtermuistoets, klik op Naar achteren,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nogmaals op Naar achteren).</a:t>
            </a:r>
            <a:endParaRPr lang="nl-NL"/>
          </a:p>
        </p:txBody>
      </p:sp>
      <p:sp>
        <p:nvSpPr>
          <p:cNvPr id="5" name="Tijdelijke aanduiding voor tekst 4"/>
          <p:cNvSpPr>
            <a:spLocks noGrp="1"/>
          </p:cNvSpPr>
          <p:nvPr>
            <p:ph type="body" sz="quarter" idx="15"/>
          </p:nvPr>
        </p:nvSpPr>
        <p:spPr>
          <a:xfrm>
            <a:off x="5364000" y="0"/>
            <a:ext cx="3420000" cy="6138000"/>
          </a:xfrm>
        </p:spPr>
        <p:txBody>
          <a:bodyPr anchor="ctr" anchorCtr="0"/>
          <a:lstStyle>
            <a:lvl1pPr algn="r">
              <a:defRPr/>
            </a:lvl1pPr>
            <a:lvl2pPr algn="r">
              <a:defRPr/>
            </a:lvl2pPr>
            <a:lvl3pPr algn="r">
              <a:defRPr/>
            </a:lvl3pPr>
            <a:lvl4pPr algn="r">
              <a:defRPr/>
            </a:lvl4pPr>
            <a:lvl5pPr algn="r">
              <a:defRPr/>
            </a:lvl5pPr>
          </a:lstStyle>
          <a:p>
            <a:pPr lvl="0"/>
            <a:r>
              <a:rPr lang="nl-NL"/>
              <a:t>Klik om de modelstijlen te bewerken</a:t>
            </a:r>
          </a:p>
        </p:txBody>
      </p:sp>
      <p:sp>
        <p:nvSpPr>
          <p:cNvPr id="15" name="Slide Number Placeholder 6"/>
          <p:cNvSpPr>
            <a:spLocks noGrp="1"/>
          </p:cNvSpPr>
          <p:nvPr>
            <p:ph type="sldNum" sz="quarter" idx="12"/>
          </p:nvPr>
        </p:nvSpPr>
        <p:spPr>
          <a:xfrm>
            <a:off x="4212000" y="6498000"/>
            <a:ext cx="720000" cy="360000"/>
          </a:xfrm>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1742523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Quote2">
    <p:spTree>
      <p:nvGrpSpPr>
        <p:cNvPr id="1" name=""/>
        <p:cNvGrpSpPr/>
        <p:nvPr/>
      </p:nvGrpSpPr>
      <p:grpSpPr>
        <a:xfrm>
          <a:off x="0" y="0"/>
          <a:ext cx="0" cy="0"/>
          <a:chOff x="0" y="0"/>
          <a:chExt cx="0" cy="0"/>
        </a:xfrm>
      </p:grpSpPr>
      <p:sp>
        <p:nvSpPr>
          <p:cNvPr id="18" name="Tijdelijke aanduiding voor afbeelding 2"/>
          <p:cNvSpPr>
            <a:spLocks noGrp="1"/>
          </p:cNvSpPr>
          <p:nvPr>
            <p:ph type="pic" sz="quarter" idx="14" hasCustomPrompt="1"/>
          </p:nvPr>
        </p:nvSpPr>
        <p:spPr>
          <a:xfrm>
            <a:off x="0" y="0"/>
            <a:ext cx="9144000" cy="6858000"/>
          </a:xfrm>
          <a:blipFill>
            <a:blip r:embed="rId2"/>
            <a:stretch>
              <a:fillRect/>
            </a:stretch>
          </a:blipFill>
        </p:spPr>
        <p:txBody>
          <a:bodyPr/>
          <a:lstStyle>
            <a:lvl1pPr marL="0" indent="0">
              <a:buFontTx/>
              <a:buNone/>
              <a:defRPr sz="800"/>
            </a:lvl1pPr>
          </a:lstStyle>
          <a:p>
            <a:r>
              <a:rPr lang="nl-NL"/>
              <a:t> </a:t>
            </a:r>
          </a:p>
        </p:txBody>
      </p:sp>
      <p:sp>
        <p:nvSpPr>
          <p:cNvPr id="8" name="Tijdelijke aanduiding voor afbeelding 8"/>
          <p:cNvSpPr>
            <a:spLocks noGrp="1"/>
          </p:cNvSpPr>
          <p:nvPr>
            <p:ph type="pic" sz="quarter" idx="11" hasCustomPrompt="1"/>
          </p:nvPr>
        </p:nvSpPr>
        <p:spPr>
          <a:xfrm>
            <a:off x="0" y="0"/>
            <a:ext cx="9144000" cy="6858000"/>
          </a:xfrm>
        </p:spPr>
        <p:txBody>
          <a:bodyPr/>
          <a:lstStyle>
            <a:lvl1pPr marL="0" indent="0" algn="l">
              <a:spcBef>
                <a:spcPts val="0"/>
              </a:spcBef>
              <a:buFontTx/>
              <a:buNone/>
              <a:defRPr lang="nl-NL" sz="1600" smtClean="0">
                <a:effectLst/>
              </a:defRPr>
            </a:lvl1pPr>
          </a:lstStyle>
          <a:p>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op het pictogram in het midden om een</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achtergrondafbeelding toe te voegen.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Verplaats deze vervolgens naar de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 (klik op rand afbeelding,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rechtermuistoets, klik op Naar achteren,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nogmaals op Naar achteren).</a:t>
            </a:r>
            <a:endParaRPr lang="nl-NL"/>
          </a:p>
        </p:txBody>
      </p:sp>
      <p:sp>
        <p:nvSpPr>
          <p:cNvPr id="5" name="Tijdelijke aanduiding voor tekst 4"/>
          <p:cNvSpPr>
            <a:spLocks noGrp="1"/>
          </p:cNvSpPr>
          <p:nvPr>
            <p:ph type="body" sz="quarter" idx="15"/>
          </p:nvPr>
        </p:nvSpPr>
        <p:spPr>
          <a:xfrm>
            <a:off x="5364000" y="0"/>
            <a:ext cx="3420000" cy="6138000"/>
          </a:xfrm>
        </p:spPr>
        <p:txBody>
          <a:bodyPr anchor="ctr" anchorCtr="0"/>
          <a:lstStyle>
            <a:lvl1pPr algn="r">
              <a:defRPr/>
            </a:lvl1pPr>
            <a:lvl2pPr algn="r">
              <a:defRPr/>
            </a:lvl2pPr>
            <a:lvl3pPr algn="r">
              <a:defRPr/>
            </a:lvl3pPr>
            <a:lvl4pPr algn="r">
              <a:defRPr/>
            </a:lvl4pPr>
            <a:lvl5pPr algn="r">
              <a:defRPr/>
            </a:lvl5pPr>
          </a:lstStyle>
          <a:p>
            <a:pPr lvl="0"/>
            <a:r>
              <a:rPr lang="nl-NL"/>
              <a:t>Klik om de modelstijlen te bewerken</a:t>
            </a:r>
          </a:p>
        </p:txBody>
      </p:sp>
      <p:sp>
        <p:nvSpPr>
          <p:cNvPr id="15" name="Slide Number Placeholder 6"/>
          <p:cNvSpPr>
            <a:spLocks noGrp="1"/>
          </p:cNvSpPr>
          <p:nvPr>
            <p:ph type="sldNum" sz="quarter" idx="12"/>
          </p:nvPr>
        </p:nvSpPr>
        <p:spPr>
          <a:xfrm>
            <a:off x="4212000" y="6498000"/>
            <a:ext cx="720000" cy="360000"/>
          </a:xfrm>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225852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Quote3">
    <p:spTree>
      <p:nvGrpSpPr>
        <p:cNvPr id="1" name=""/>
        <p:cNvGrpSpPr/>
        <p:nvPr/>
      </p:nvGrpSpPr>
      <p:grpSpPr>
        <a:xfrm>
          <a:off x="0" y="0"/>
          <a:ext cx="0" cy="0"/>
          <a:chOff x="0" y="0"/>
          <a:chExt cx="0" cy="0"/>
        </a:xfrm>
      </p:grpSpPr>
      <p:sp>
        <p:nvSpPr>
          <p:cNvPr id="18" name="Tijdelijke aanduiding voor afbeelding 2"/>
          <p:cNvSpPr>
            <a:spLocks noGrp="1"/>
          </p:cNvSpPr>
          <p:nvPr>
            <p:ph type="pic" sz="quarter" idx="14" hasCustomPrompt="1"/>
          </p:nvPr>
        </p:nvSpPr>
        <p:spPr>
          <a:xfrm>
            <a:off x="0" y="0"/>
            <a:ext cx="9144000" cy="6858000"/>
          </a:xfrm>
          <a:blipFill>
            <a:blip r:embed="rId2"/>
            <a:stretch>
              <a:fillRect/>
            </a:stretch>
          </a:blipFill>
        </p:spPr>
        <p:txBody>
          <a:bodyPr/>
          <a:lstStyle>
            <a:lvl1pPr marL="0" indent="0">
              <a:buFontTx/>
              <a:buNone/>
              <a:defRPr sz="800"/>
            </a:lvl1pPr>
          </a:lstStyle>
          <a:p>
            <a:r>
              <a:rPr lang="nl-NL"/>
              <a:t> </a:t>
            </a:r>
          </a:p>
        </p:txBody>
      </p:sp>
      <p:sp>
        <p:nvSpPr>
          <p:cNvPr id="8" name="Tijdelijke aanduiding voor afbeelding 8"/>
          <p:cNvSpPr>
            <a:spLocks noGrp="1"/>
          </p:cNvSpPr>
          <p:nvPr>
            <p:ph type="pic" sz="quarter" idx="11" hasCustomPrompt="1"/>
          </p:nvPr>
        </p:nvSpPr>
        <p:spPr>
          <a:xfrm>
            <a:off x="0" y="0"/>
            <a:ext cx="9144000" cy="6858000"/>
          </a:xfrm>
        </p:spPr>
        <p:txBody>
          <a:bodyPr/>
          <a:lstStyle>
            <a:lvl1pPr marL="0" indent="0" algn="l">
              <a:spcBef>
                <a:spcPts val="0"/>
              </a:spcBef>
              <a:buFontTx/>
              <a:buNone/>
              <a:defRPr lang="nl-NL" sz="1600" smtClean="0">
                <a:effectLst/>
              </a:defRPr>
            </a:lvl1pPr>
          </a:lstStyle>
          <a:p>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op het pictogram in het midden om een</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achtergrondafbeelding toe te voegen.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Verplaats deze vervolgens naar de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 (klik op rand afbeelding,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rechtermuistoets, klik op Naar achteren,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nogmaals op Naar achteren).</a:t>
            </a:r>
            <a:endParaRPr lang="nl-NL"/>
          </a:p>
        </p:txBody>
      </p:sp>
      <p:sp>
        <p:nvSpPr>
          <p:cNvPr id="5" name="Tijdelijke aanduiding voor tekst 4"/>
          <p:cNvSpPr>
            <a:spLocks noGrp="1"/>
          </p:cNvSpPr>
          <p:nvPr>
            <p:ph type="body" sz="quarter" idx="15"/>
          </p:nvPr>
        </p:nvSpPr>
        <p:spPr>
          <a:xfrm>
            <a:off x="5364000" y="0"/>
            <a:ext cx="3420000" cy="6138000"/>
          </a:xfrm>
        </p:spPr>
        <p:txBody>
          <a:bodyPr anchor="ctr" anchorCtr="0"/>
          <a:lstStyle>
            <a:lvl1pPr algn="r">
              <a:defRPr/>
            </a:lvl1pPr>
            <a:lvl2pPr algn="r">
              <a:defRPr/>
            </a:lvl2pPr>
            <a:lvl3pPr algn="r">
              <a:defRPr/>
            </a:lvl3pPr>
            <a:lvl4pPr algn="r">
              <a:defRPr/>
            </a:lvl4pPr>
            <a:lvl5pPr algn="r">
              <a:defRPr/>
            </a:lvl5pPr>
          </a:lstStyle>
          <a:p>
            <a:pPr lvl="0"/>
            <a:r>
              <a:rPr lang="nl-NL"/>
              <a:t>Klik om de modelstijlen te bewerken</a:t>
            </a:r>
          </a:p>
        </p:txBody>
      </p:sp>
      <p:sp>
        <p:nvSpPr>
          <p:cNvPr id="15" name="Slide Number Placeholder 6"/>
          <p:cNvSpPr>
            <a:spLocks noGrp="1"/>
          </p:cNvSpPr>
          <p:nvPr>
            <p:ph type="sldNum" sz="quarter" idx="12"/>
          </p:nvPr>
        </p:nvSpPr>
        <p:spPr>
          <a:xfrm>
            <a:off x="4212000" y="6498000"/>
            <a:ext cx="720000" cy="360000"/>
          </a:xfrm>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4192332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Quote4">
    <p:spTree>
      <p:nvGrpSpPr>
        <p:cNvPr id="1" name=""/>
        <p:cNvGrpSpPr/>
        <p:nvPr/>
      </p:nvGrpSpPr>
      <p:grpSpPr>
        <a:xfrm>
          <a:off x="0" y="0"/>
          <a:ext cx="0" cy="0"/>
          <a:chOff x="0" y="0"/>
          <a:chExt cx="0" cy="0"/>
        </a:xfrm>
      </p:grpSpPr>
      <p:sp>
        <p:nvSpPr>
          <p:cNvPr id="18" name="Tijdelijke aanduiding voor afbeelding 2"/>
          <p:cNvSpPr>
            <a:spLocks noGrp="1"/>
          </p:cNvSpPr>
          <p:nvPr>
            <p:ph type="pic" sz="quarter" idx="14" hasCustomPrompt="1"/>
          </p:nvPr>
        </p:nvSpPr>
        <p:spPr>
          <a:xfrm>
            <a:off x="0" y="0"/>
            <a:ext cx="9144000" cy="6858000"/>
          </a:xfrm>
          <a:blipFill>
            <a:blip r:embed="rId2"/>
            <a:stretch>
              <a:fillRect/>
            </a:stretch>
          </a:blipFill>
        </p:spPr>
        <p:txBody>
          <a:bodyPr/>
          <a:lstStyle>
            <a:lvl1pPr marL="0" indent="0">
              <a:buFontTx/>
              <a:buNone/>
              <a:defRPr sz="800"/>
            </a:lvl1pPr>
          </a:lstStyle>
          <a:p>
            <a:r>
              <a:rPr lang="nl-NL"/>
              <a:t> </a:t>
            </a:r>
          </a:p>
        </p:txBody>
      </p:sp>
      <p:sp>
        <p:nvSpPr>
          <p:cNvPr id="8" name="Tijdelijke aanduiding voor afbeelding 8"/>
          <p:cNvSpPr>
            <a:spLocks noGrp="1"/>
          </p:cNvSpPr>
          <p:nvPr>
            <p:ph type="pic" sz="quarter" idx="11" hasCustomPrompt="1"/>
          </p:nvPr>
        </p:nvSpPr>
        <p:spPr>
          <a:xfrm>
            <a:off x="0" y="0"/>
            <a:ext cx="9144000" cy="6858000"/>
          </a:xfrm>
        </p:spPr>
        <p:txBody>
          <a:bodyPr/>
          <a:lstStyle>
            <a:lvl1pPr marL="0" indent="0" algn="r">
              <a:spcBef>
                <a:spcPts val="0"/>
              </a:spcBef>
              <a:buFontTx/>
              <a:buNone/>
              <a:defRPr lang="nl-NL" sz="1600" smtClean="0">
                <a:effectLst/>
              </a:defRPr>
            </a:lvl1pPr>
          </a:lstStyle>
          <a:p>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op het pictogram in het midden om een</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achtergrondafbeelding toe te voegen.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Verplaats deze vervolgens naar de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 (klik op rand afbeelding,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rechtermuistoets, klik op Naar achteren,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nogmaals op Naar achteren).</a:t>
            </a:r>
            <a:endParaRPr lang="nl-NL"/>
          </a:p>
        </p:txBody>
      </p:sp>
      <p:sp>
        <p:nvSpPr>
          <p:cNvPr id="5" name="Tijdelijke aanduiding voor tekst 4"/>
          <p:cNvSpPr>
            <a:spLocks noGrp="1"/>
          </p:cNvSpPr>
          <p:nvPr>
            <p:ph type="body" sz="quarter" idx="15"/>
          </p:nvPr>
        </p:nvSpPr>
        <p:spPr>
          <a:xfrm>
            <a:off x="360000" y="0"/>
            <a:ext cx="3420000" cy="6138000"/>
          </a:xfrm>
        </p:spPr>
        <p:txBody>
          <a:bodyPr anchor="ctr" anchorCtr="0"/>
          <a:lstStyle>
            <a:lvl1pPr algn="r">
              <a:defRPr/>
            </a:lvl1pPr>
            <a:lvl2pPr algn="r">
              <a:defRPr/>
            </a:lvl2pPr>
            <a:lvl3pPr algn="r">
              <a:defRPr/>
            </a:lvl3pPr>
            <a:lvl4pPr algn="l">
              <a:defRPr/>
            </a:lvl4pPr>
            <a:lvl5pPr algn="r">
              <a:defRPr/>
            </a:lvl5pPr>
          </a:lstStyle>
          <a:p>
            <a:pPr lvl="0"/>
            <a:r>
              <a:rPr lang="nl-NL"/>
              <a:t>Klik om de modelstijlen te bewerken</a:t>
            </a:r>
          </a:p>
        </p:txBody>
      </p:sp>
      <p:sp>
        <p:nvSpPr>
          <p:cNvPr id="15" name="Slide Number Placeholder 6"/>
          <p:cNvSpPr>
            <a:spLocks noGrp="1"/>
          </p:cNvSpPr>
          <p:nvPr>
            <p:ph type="sldNum" sz="quarter" idx="12"/>
          </p:nvPr>
        </p:nvSpPr>
        <p:spPr>
          <a:xfrm>
            <a:off x="4212000" y="6498000"/>
            <a:ext cx="720000" cy="360000"/>
          </a:xfrm>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2149775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Quote5">
    <p:spTree>
      <p:nvGrpSpPr>
        <p:cNvPr id="1" name=""/>
        <p:cNvGrpSpPr/>
        <p:nvPr/>
      </p:nvGrpSpPr>
      <p:grpSpPr>
        <a:xfrm>
          <a:off x="0" y="0"/>
          <a:ext cx="0" cy="0"/>
          <a:chOff x="0" y="0"/>
          <a:chExt cx="0" cy="0"/>
        </a:xfrm>
      </p:grpSpPr>
      <p:sp>
        <p:nvSpPr>
          <p:cNvPr id="18" name="Tijdelijke aanduiding voor afbeelding 2"/>
          <p:cNvSpPr>
            <a:spLocks noGrp="1"/>
          </p:cNvSpPr>
          <p:nvPr>
            <p:ph type="pic" sz="quarter" idx="14" hasCustomPrompt="1"/>
          </p:nvPr>
        </p:nvSpPr>
        <p:spPr>
          <a:xfrm>
            <a:off x="0" y="0"/>
            <a:ext cx="9144000" cy="6858000"/>
          </a:xfrm>
          <a:blipFill>
            <a:blip r:embed="rId2"/>
            <a:stretch>
              <a:fillRect/>
            </a:stretch>
          </a:blipFill>
        </p:spPr>
        <p:txBody>
          <a:bodyPr/>
          <a:lstStyle>
            <a:lvl1pPr marL="0" indent="0">
              <a:buFontTx/>
              <a:buNone/>
              <a:defRPr sz="800"/>
            </a:lvl1pPr>
          </a:lstStyle>
          <a:p>
            <a:r>
              <a:rPr lang="nl-NL"/>
              <a:t> </a:t>
            </a:r>
          </a:p>
        </p:txBody>
      </p:sp>
      <p:sp>
        <p:nvSpPr>
          <p:cNvPr id="8" name="Tijdelijke aanduiding voor afbeelding 8"/>
          <p:cNvSpPr>
            <a:spLocks noGrp="1"/>
          </p:cNvSpPr>
          <p:nvPr>
            <p:ph type="pic" sz="quarter" idx="11" hasCustomPrompt="1"/>
          </p:nvPr>
        </p:nvSpPr>
        <p:spPr>
          <a:xfrm>
            <a:off x="0" y="0"/>
            <a:ext cx="9144000" cy="6858000"/>
          </a:xfrm>
        </p:spPr>
        <p:txBody>
          <a:bodyPr/>
          <a:lstStyle>
            <a:lvl1pPr marL="0" indent="0" algn="r">
              <a:spcBef>
                <a:spcPts val="0"/>
              </a:spcBef>
              <a:buFontTx/>
              <a:buNone/>
              <a:defRPr lang="nl-NL" sz="1600" smtClean="0">
                <a:effectLst/>
              </a:defRPr>
            </a:lvl1pPr>
          </a:lstStyle>
          <a:p>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op het pictogram in het midden om een</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achtergrondafbeelding toe te voegen.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Verplaats deze vervolgens naar de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 (klik op rand afbeelding,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rechtermuistoets, klik op Naar achteren,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nogmaals op Naar achteren).</a:t>
            </a:r>
            <a:endParaRPr lang="nl-NL"/>
          </a:p>
        </p:txBody>
      </p:sp>
      <p:sp>
        <p:nvSpPr>
          <p:cNvPr id="5" name="Tijdelijke aanduiding voor tekst 4"/>
          <p:cNvSpPr>
            <a:spLocks noGrp="1"/>
          </p:cNvSpPr>
          <p:nvPr>
            <p:ph type="body" sz="quarter" idx="15"/>
          </p:nvPr>
        </p:nvSpPr>
        <p:spPr>
          <a:xfrm>
            <a:off x="360000" y="0"/>
            <a:ext cx="3420000" cy="6138000"/>
          </a:xfrm>
        </p:spPr>
        <p:txBody>
          <a:bodyPr anchor="ctr" anchorCtr="0"/>
          <a:lstStyle>
            <a:lvl1pPr algn="r">
              <a:defRPr/>
            </a:lvl1pPr>
            <a:lvl2pPr algn="r">
              <a:defRPr/>
            </a:lvl2pPr>
            <a:lvl3pPr algn="r">
              <a:defRPr/>
            </a:lvl3pPr>
            <a:lvl4pPr algn="r">
              <a:defRPr/>
            </a:lvl4pPr>
            <a:lvl5pPr algn="l">
              <a:defRPr/>
            </a:lvl5pPr>
          </a:lstStyle>
          <a:p>
            <a:pPr lvl="0"/>
            <a:r>
              <a:rPr lang="nl-NL"/>
              <a:t>Klik om de modelstijlen te bewerken</a:t>
            </a:r>
          </a:p>
        </p:txBody>
      </p:sp>
      <p:sp>
        <p:nvSpPr>
          <p:cNvPr id="15" name="Slide Number Placeholder 6"/>
          <p:cNvSpPr>
            <a:spLocks noGrp="1"/>
          </p:cNvSpPr>
          <p:nvPr>
            <p:ph type="sldNum" sz="quarter" idx="12"/>
          </p:nvPr>
        </p:nvSpPr>
        <p:spPr>
          <a:xfrm>
            <a:off x="4212000" y="6498000"/>
            <a:ext cx="720000" cy="360000"/>
          </a:xfrm>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3484112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otdia">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ctrTitle"/>
          </p:nvPr>
        </p:nvSpPr>
        <p:spPr>
          <a:xfrm>
            <a:off x="720000" y="3060000"/>
            <a:ext cx="7704000" cy="1224000"/>
          </a:xfrm>
        </p:spPr>
        <p:txBody>
          <a:bodyPr lIns="0" tIns="0" rIns="0" bIns="0" anchor="t" anchorCtr="0">
            <a:noAutofit/>
          </a:bodyPr>
          <a:lstStyle>
            <a:lvl1pPr algn="ctr">
              <a:lnSpc>
                <a:spcPts val="5000"/>
              </a:lnSpc>
              <a:defRPr sz="4500" baseline="0">
                <a:solidFill>
                  <a:srgbClr val="63666A"/>
                </a:solidFill>
              </a:defRPr>
            </a:lvl1pPr>
          </a:lstStyle>
          <a:p>
            <a:r>
              <a:rPr lang="nl-NL"/>
              <a:t>Klik om de stijl te bewerken</a:t>
            </a:r>
            <a:endParaRPr lang="en-US"/>
          </a:p>
        </p:txBody>
      </p:sp>
    </p:spTree>
    <p:extLst>
      <p:ext uri="{BB962C8B-B14F-4D97-AF65-F5344CB8AC3E}">
        <p14:creationId xmlns:p14="http://schemas.microsoft.com/office/powerpoint/2010/main" val="165816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ctrTitle"/>
          </p:nvPr>
        </p:nvSpPr>
        <p:spPr>
          <a:xfrm>
            <a:off x="720000" y="540000"/>
            <a:ext cx="7704000" cy="5940000"/>
          </a:xfrm>
        </p:spPr>
        <p:txBody>
          <a:bodyPr lIns="0" tIns="0" rIns="0" bIns="0" anchor="ctr" anchorCtr="0">
            <a:noAutofit/>
          </a:bodyPr>
          <a:lstStyle>
            <a:lvl1pPr algn="ctr">
              <a:lnSpc>
                <a:spcPts val="5000"/>
              </a:lnSpc>
              <a:defRPr sz="4500" baseline="0">
                <a:solidFill>
                  <a:srgbClr val="63666A"/>
                </a:solidFill>
              </a:defRPr>
            </a:lvl1pPr>
          </a:lstStyle>
          <a:p>
            <a:r>
              <a:rPr lang="nl-NL"/>
              <a:t>Klik om de stijl te bewerken</a:t>
            </a:r>
            <a:endParaRPr lang="en-US"/>
          </a:p>
        </p:txBody>
      </p:sp>
      <p:sp>
        <p:nvSpPr>
          <p:cNvPr id="6" name="Tijdelijke aanduiding voor dianummer 5"/>
          <p:cNvSpPr>
            <a:spLocks noGrp="1"/>
          </p:cNvSpPr>
          <p:nvPr>
            <p:ph type="sldNum" sz="quarter" idx="12"/>
          </p:nvPr>
        </p:nvSpPr>
        <p:spPr>
          <a:xfrm>
            <a:off x="4212000" y="6498000"/>
            <a:ext cx="720000" cy="360000"/>
          </a:xfrm>
        </p:spPr>
        <p:txBody>
          <a:bodyPr lIns="0" tIns="0" rIns="0" bIns="0" anchor="ctr" anchorCtr="0"/>
          <a:lstStyle>
            <a:lvl1pPr algn="ctr">
              <a:defRPr sz="1600" baseline="0">
                <a:solidFill>
                  <a:schemeClr val="bg1"/>
                </a:solidFill>
              </a:defRPr>
            </a:lvl1pPr>
          </a:lstStyle>
          <a:p>
            <a:fld id="{066C8E84-E4B2-436B-84F2-EBC39C9DBFEA}" type="slidenum">
              <a:rPr lang="nl-NL" smtClean="0"/>
              <a:pPr/>
              <a:t>‹nr.›</a:t>
            </a:fld>
            <a:endParaRPr lang="nl-NL"/>
          </a:p>
        </p:txBody>
      </p:sp>
    </p:spTree>
    <p:extLst>
      <p:ext uri="{BB962C8B-B14F-4D97-AF65-F5344CB8AC3E}">
        <p14:creationId xmlns:p14="http://schemas.microsoft.com/office/powerpoint/2010/main" val="3882962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ee kolommen tekst">
    <p:spTree>
      <p:nvGrpSpPr>
        <p:cNvPr id="1" name=""/>
        <p:cNvGrpSpPr/>
        <p:nvPr/>
      </p:nvGrpSpPr>
      <p:grpSpPr>
        <a:xfrm>
          <a:off x="0" y="0"/>
          <a:ext cx="0" cy="0"/>
          <a:chOff x="0" y="0"/>
          <a:chExt cx="0" cy="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title"/>
          </p:nvPr>
        </p:nvSpPr>
        <p:spPr>
          <a:xfrm>
            <a:off x="360000" y="360000"/>
            <a:ext cx="8424000" cy="1080000"/>
          </a:xfrm>
        </p:spPr>
        <p:txBody>
          <a:bodyPr/>
          <a:lstStyle/>
          <a:p>
            <a:r>
              <a:rPr lang="nl-NL"/>
              <a:t>Klik om de stijl te bewerken</a:t>
            </a:r>
            <a:endParaRPr lang="en-US"/>
          </a:p>
        </p:txBody>
      </p:sp>
      <p:sp>
        <p:nvSpPr>
          <p:cNvPr id="3" name="Content Placeholder 2"/>
          <p:cNvSpPr>
            <a:spLocks noGrp="1"/>
          </p:cNvSpPr>
          <p:nvPr>
            <p:ph sz="half" idx="1"/>
          </p:nvPr>
        </p:nvSpPr>
        <p:spPr>
          <a:xfrm>
            <a:off x="360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752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Slide Number Placeholder 6"/>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29308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Een kolom tekst">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title"/>
          </p:nvPr>
        </p:nvSpPr>
        <p:spPr>
          <a:xfrm>
            <a:off x="360000" y="360000"/>
            <a:ext cx="8424000" cy="1080000"/>
          </a:xfrm>
        </p:spPr>
        <p:txBody>
          <a:bodyPr/>
          <a:lstStyle/>
          <a:p>
            <a:r>
              <a:rPr lang="nl-NL"/>
              <a:t>Klik om de stijl te bewerken</a:t>
            </a:r>
            <a:endParaRPr lang="en-US"/>
          </a:p>
        </p:txBody>
      </p:sp>
      <p:sp>
        <p:nvSpPr>
          <p:cNvPr id="3" name="Content Placeholder 2"/>
          <p:cNvSpPr>
            <a:spLocks noGrp="1"/>
          </p:cNvSpPr>
          <p:nvPr>
            <p:ph idx="1"/>
          </p:nvPr>
        </p:nvSpPr>
        <p:spPr>
          <a:xfrm>
            <a:off x="360000" y="1800000"/>
            <a:ext cx="8424000" cy="4338000"/>
          </a:xfrm>
        </p:spPr>
        <p:txBody>
          <a:bodyPr/>
          <a:lstStyle>
            <a:lvl2pPr marL="358775" indent="-179388">
              <a:defRPr sz="2000" b="0"/>
            </a:lvl2pPr>
            <a:lvl3pPr marL="538163" indent="-179388">
              <a:lnSpc>
                <a:spcPct val="100000"/>
              </a:lnSpc>
              <a:defRPr sz="1800" b="0">
                <a:solidFill>
                  <a:schemeClr val="accent2">
                    <a:lumMod val="65000"/>
                    <a:lumOff val="35000"/>
                  </a:schemeClr>
                </a:solidFill>
              </a:defRPr>
            </a:lvl3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Slide Number Placeholder 5"/>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1447289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ee kolommen tekst en afbeelding">
    <p:spTree>
      <p:nvGrpSpPr>
        <p:cNvPr id="1" name=""/>
        <p:cNvGrpSpPr/>
        <p:nvPr/>
      </p:nvGrpSpPr>
      <p:grpSpPr>
        <a:xfrm>
          <a:off x="0" y="0"/>
          <a:ext cx="0" cy="0"/>
          <a:chOff x="0" y="0"/>
          <a:chExt cx="0" cy="0"/>
        </a:xfrm>
      </p:grpSpPr>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title"/>
          </p:nvPr>
        </p:nvSpPr>
        <p:spPr>
          <a:xfrm>
            <a:off x="360000" y="360000"/>
            <a:ext cx="8424000" cy="1080000"/>
          </a:xfrm>
        </p:spPr>
        <p:txBody>
          <a:bodyPr/>
          <a:lstStyle/>
          <a:p>
            <a:r>
              <a:rPr lang="nl-NL"/>
              <a:t>Klik om de stijl te bewerken</a:t>
            </a:r>
            <a:endParaRPr lang="en-US"/>
          </a:p>
        </p:txBody>
      </p:sp>
      <p:sp>
        <p:nvSpPr>
          <p:cNvPr id="3" name="Content Placeholder 2"/>
          <p:cNvSpPr>
            <a:spLocks noGrp="1"/>
          </p:cNvSpPr>
          <p:nvPr>
            <p:ph sz="half" idx="1"/>
          </p:nvPr>
        </p:nvSpPr>
        <p:spPr>
          <a:xfrm>
            <a:off x="360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752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Slide Number Placeholder 6"/>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2834354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ee kolommen tekst en grafiek">
    <p:spTree>
      <p:nvGrpSpPr>
        <p:cNvPr id="1" name=""/>
        <p:cNvGrpSpPr/>
        <p:nvPr/>
      </p:nvGrpSpPr>
      <p:grpSpPr>
        <a:xfrm>
          <a:off x="0" y="0"/>
          <a:ext cx="0" cy="0"/>
          <a:chOff x="0" y="0"/>
          <a:chExt cx="0" cy="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title"/>
          </p:nvPr>
        </p:nvSpPr>
        <p:spPr>
          <a:xfrm>
            <a:off x="360000" y="360000"/>
            <a:ext cx="8424000" cy="1080000"/>
          </a:xfrm>
        </p:spPr>
        <p:txBody>
          <a:bodyPr/>
          <a:lstStyle/>
          <a:p>
            <a:r>
              <a:rPr lang="nl-NL"/>
              <a:t>Klik om de stijl te bewerken</a:t>
            </a:r>
            <a:endParaRPr lang="en-US"/>
          </a:p>
        </p:txBody>
      </p:sp>
      <p:sp>
        <p:nvSpPr>
          <p:cNvPr id="3" name="Content Placeholder 2"/>
          <p:cNvSpPr>
            <a:spLocks noGrp="1"/>
          </p:cNvSpPr>
          <p:nvPr>
            <p:ph sz="half" idx="1"/>
          </p:nvPr>
        </p:nvSpPr>
        <p:spPr>
          <a:xfrm>
            <a:off x="360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752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Slide Number Placeholder 6"/>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2658948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fbeelding en titel">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hasCustomPrompt="1"/>
          </p:nvPr>
        </p:nvSpPr>
        <p:spPr>
          <a:xfrm>
            <a:off x="2380" y="0"/>
            <a:ext cx="9144000" cy="6496050"/>
          </a:xfrm>
          <a:solidFill>
            <a:schemeClr val="bg1"/>
          </a:solidFill>
        </p:spPr>
        <p:txBody>
          <a:bodyPr/>
          <a:lstStyle>
            <a:lvl1pPr marL="0" marR="0" indent="0" algn="l" defTabSz="914400" rtl="0" eaLnBrk="1" fontAlgn="auto" latinLnBrk="0" hangingPunct="1">
              <a:lnSpc>
                <a:spcPts val="2700"/>
              </a:lnSpc>
              <a:spcBef>
                <a:spcPts val="1000"/>
              </a:spcBef>
              <a:spcAft>
                <a:spcPts val="0"/>
              </a:spcAft>
              <a:buClrTx/>
              <a:buSzTx/>
              <a:buFontTx/>
              <a:buNone/>
              <a:tabLst/>
              <a:defRPr sz="1600"/>
            </a:lvl1pPr>
          </a:lstStyle>
          <a:p>
            <a:pPr marL="0" marR="0" lvl="0" indent="0" algn="l" defTabSz="914400" rtl="0" eaLnBrk="1" fontAlgn="auto" latinLnBrk="0" hangingPunct="1">
              <a:lnSpc>
                <a:spcPts val="2700"/>
              </a:lnSpc>
              <a:spcBef>
                <a:spcPts val="1000"/>
              </a:spcBef>
              <a:spcAft>
                <a:spcPts val="0"/>
              </a:spcAft>
              <a:buClrTx/>
              <a:buSzTx/>
              <a:buFontTx/>
              <a:buNone/>
              <a:tabLst/>
              <a:defRPr/>
            </a:pPr>
            <a:r>
              <a:rPr lang="nl-NL"/>
              <a:t>Klik op het pictogram in het midden om een achtergrondafbeelding toe te voegen. </a:t>
            </a:r>
            <a:br>
              <a:rPr lang="nl-NL"/>
            </a:br>
            <a:r>
              <a:rPr lang="nl-NL"/>
              <a:t>Verplaats deze vervolgens naar de achtergrond om de tekst te typen (klik op afbeelding, rechtermuistoets, klik op “Naar achtergrond”, nogmaals op “Naar achtergrond”).</a:t>
            </a:r>
          </a:p>
          <a:p>
            <a:endParaRPr lang="nl-NL"/>
          </a:p>
        </p:txBody>
      </p:sp>
      <p:sp>
        <p:nvSpPr>
          <p:cNvPr id="2" name="Title 1"/>
          <p:cNvSpPr>
            <a:spLocks noGrp="1"/>
          </p:cNvSpPr>
          <p:nvPr>
            <p:ph type="title"/>
          </p:nvPr>
        </p:nvSpPr>
        <p:spPr>
          <a:xfrm>
            <a:off x="1440000" y="360000"/>
            <a:ext cx="6264000" cy="5778000"/>
          </a:xfrm>
        </p:spPr>
        <p:txBody>
          <a:bodyPr anchor="ctr" anchorCtr="0"/>
          <a:lstStyle>
            <a:lvl1pPr algn="ctr">
              <a:lnSpc>
                <a:spcPts val="5000"/>
              </a:lnSpc>
              <a:defRPr sz="4500" b="1" baseline="0">
                <a:solidFill>
                  <a:schemeClr val="bg1"/>
                </a:solidFill>
              </a:defRPr>
            </a:lvl1pPr>
          </a:lstStyle>
          <a:p>
            <a:r>
              <a:rPr lang="nl-NL"/>
              <a:t>Klik om de stijl te bewerken</a:t>
            </a:r>
            <a:endParaRPr lang="en-US"/>
          </a:p>
        </p:txBody>
      </p:sp>
      <p:pic>
        <p:nvPicPr>
          <p:cNvPr id="3" name="Afbeelding 2"/>
          <p:cNvPicPr>
            <a:picLocks noChangeAspect="1"/>
          </p:cNvPicPr>
          <p:nvPr userDrawn="1"/>
        </p:nvPicPr>
        <p:blipFill rotWithShape="1">
          <a:blip r:embed="rId2">
            <a:extLst>
              <a:ext uri="{28A0092B-C50C-407E-A947-70E740481C1C}">
                <a14:useLocalDpi xmlns:a14="http://schemas.microsoft.com/office/drawing/2010/main" val="0"/>
              </a:ext>
            </a:extLst>
          </a:blip>
          <a:srcRect t="94736" r="-26"/>
          <a:stretch/>
        </p:blipFill>
        <p:spPr>
          <a:xfrm>
            <a:off x="-1" y="6496050"/>
            <a:ext cx="9146381" cy="360878"/>
          </a:xfrm>
          <a:prstGeom prst="rect">
            <a:avLst/>
          </a:prstGeom>
        </p:spPr>
      </p:pic>
      <p:sp>
        <p:nvSpPr>
          <p:cNvPr id="5" name="Slide Number Placeholder 4"/>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236482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hasCustomPrompt="1"/>
          </p:nvPr>
        </p:nvSpPr>
        <p:spPr>
          <a:xfrm>
            <a:off x="2380" y="0"/>
            <a:ext cx="9144000" cy="6496050"/>
          </a:xfrm>
          <a:solidFill>
            <a:schemeClr val="bg1"/>
          </a:solidFill>
        </p:spPr>
        <p:txBody>
          <a:bodyPr/>
          <a:lstStyle>
            <a:lvl1pPr marL="0" marR="0" indent="0" algn="l" defTabSz="914400" rtl="0" eaLnBrk="1" fontAlgn="auto" latinLnBrk="0" hangingPunct="1">
              <a:lnSpc>
                <a:spcPts val="2700"/>
              </a:lnSpc>
              <a:spcBef>
                <a:spcPts val="1000"/>
              </a:spcBef>
              <a:spcAft>
                <a:spcPts val="0"/>
              </a:spcAft>
              <a:buClrTx/>
              <a:buSzTx/>
              <a:buFontTx/>
              <a:buNone/>
              <a:tabLst/>
              <a:defRPr sz="1600"/>
            </a:lvl1pPr>
          </a:lstStyle>
          <a:p>
            <a:pPr marL="0" marR="0" lvl="0" indent="0" algn="l" defTabSz="914400" rtl="0" eaLnBrk="1" fontAlgn="auto" latinLnBrk="0" hangingPunct="1">
              <a:lnSpc>
                <a:spcPts val="2700"/>
              </a:lnSpc>
              <a:spcBef>
                <a:spcPts val="1000"/>
              </a:spcBef>
              <a:spcAft>
                <a:spcPts val="0"/>
              </a:spcAft>
              <a:buClrTx/>
              <a:buSzTx/>
              <a:buFontTx/>
              <a:buNone/>
              <a:tabLst/>
              <a:defRPr/>
            </a:pPr>
            <a:r>
              <a:rPr lang="nl-NL"/>
              <a:t>Klik op het pictogram in het midden om een achtergrondafbeelding toe te voegen. </a:t>
            </a:r>
          </a:p>
        </p:txBody>
      </p:sp>
      <p:pic>
        <p:nvPicPr>
          <p:cNvPr id="3" name="Afbeelding 2"/>
          <p:cNvPicPr>
            <a:picLocks noChangeAspect="1"/>
          </p:cNvPicPr>
          <p:nvPr userDrawn="1"/>
        </p:nvPicPr>
        <p:blipFill rotWithShape="1">
          <a:blip r:embed="rId2">
            <a:extLst>
              <a:ext uri="{28A0092B-C50C-407E-A947-70E740481C1C}">
                <a14:useLocalDpi xmlns:a14="http://schemas.microsoft.com/office/drawing/2010/main" val="0"/>
              </a:ext>
            </a:extLst>
          </a:blip>
          <a:srcRect t="94736" r="-26"/>
          <a:stretch/>
        </p:blipFill>
        <p:spPr>
          <a:xfrm>
            <a:off x="-1" y="6496050"/>
            <a:ext cx="9146381" cy="360878"/>
          </a:xfrm>
          <a:prstGeom prst="rect">
            <a:avLst/>
          </a:prstGeom>
        </p:spPr>
      </p:pic>
      <p:sp>
        <p:nvSpPr>
          <p:cNvPr id="5" name="Slide Number Placeholder 4"/>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3753400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ee kolommen grafieken">
    <p:spTree>
      <p:nvGrpSpPr>
        <p:cNvPr id="1" name=""/>
        <p:cNvGrpSpPr/>
        <p:nvPr/>
      </p:nvGrpSpPr>
      <p:grpSpPr>
        <a:xfrm>
          <a:off x="0" y="0"/>
          <a:ext cx="0" cy="0"/>
          <a:chOff x="0" y="0"/>
          <a:chExt cx="0" cy="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title"/>
          </p:nvPr>
        </p:nvSpPr>
        <p:spPr>
          <a:xfrm>
            <a:off x="360000" y="360000"/>
            <a:ext cx="8424000" cy="1080000"/>
          </a:xfrm>
        </p:spPr>
        <p:txBody>
          <a:bodyPr/>
          <a:lstStyle/>
          <a:p>
            <a:r>
              <a:rPr lang="nl-NL"/>
              <a:t>Klik om de stijl te bewerken</a:t>
            </a:r>
            <a:endParaRPr lang="en-US"/>
          </a:p>
        </p:txBody>
      </p:sp>
      <p:sp>
        <p:nvSpPr>
          <p:cNvPr id="3" name="Content Placeholder 2"/>
          <p:cNvSpPr>
            <a:spLocks noGrp="1"/>
          </p:cNvSpPr>
          <p:nvPr>
            <p:ph sz="half" idx="1"/>
          </p:nvPr>
        </p:nvSpPr>
        <p:spPr>
          <a:xfrm>
            <a:off x="360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752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Slide Number Placeholder 6"/>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1789581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0" tIns="0" rIns="0" bIns="0" rtlCol="0" anchor="t" anchorCtr="0">
            <a:noAutofit/>
          </a:bodyPr>
          <a:lstStyle/>
          <a:p>
            <a:r>
              <a:rPr lang="nl-NL"/>
              <a:t>Klik om de stijl te bewerken</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0" tIns="0" rIns="0" bIns="0" rtlCol="0">
            <a:no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Slide Number Placeholder 5"/>
          <p:cNvSpPr>
            <a:spLocks noGrp="1"/>
          </p:cNvSpPr>
          <p:nvPr>
            <p:ph type="sldNum" sz="quarter" idx="4"/>
          </p:nvPr>
        </p:nvSpPr>
        <p:spPr>
          <a:xfrm>
            <a:off x="4212000" y="6498000"/>
            <a:ext cx="720000" cy="360000"/>
          </a:xfrm>
          <a:prstGeom prst="rect">
            <a:avLst/>
          </a:prstGeom>
        </p:spPr>
        <p:txBody>
          <a:bodyPr vert="horz" lIns="0" tIns="0" rIns="0" bIns="0" rtlCol="0" anchor="ctr"/>
          <a:lstStyle>
            <a:lvl1pPr algn="ctr">
              <a:defRPr sz="1600" baseline="0">
                <a:solidFill>
                  <a:schemeClr val="bg1"/>
                </a:solidFill>
              </a:defRPr>
            </a:lvl1pPr>
          </a:lstStyle>
          <a:p>
            <a:fld id="{066C8E84-E4B2-436B-84F2-EBC39C9DBFEA}" type="slidenum">
              <a:rPr lang="nl-NL" smtClean="0"/>
              <a:pPr/>
              <a:t>‹nr.›</a:t>
            </a:fld>
            <a:endParaRPr lang="nl-NL"/>
          </a:p>
        </p:txBody>
      </p:sp>
    </p:spTree>
    <p:extLst>
      <p:ext uri="{BB962C8B-B14F-4D97-AF65-F5344CB8AC3E}">
        <p14:creationId xmlns:p14="http://schemas.microsoft.com/office/powerpoint/2010/main" val="2329153584"/>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4" r:id="rId3"/>
    <p:sldLayoutId id="2147483662" r:id="rId4"/>
    <p:sldLayoutId id="2147483669" r:id="rId5"/>
    <p:sldLayoutId id="2147483670" r:id="rId6"/>
    <p:sldLayoutId id="2147483666" r:id="rId7"/>
    <p:sldLayoutId id="2147483671" r:id="rId8"/>
    <p:sldLayoutId id="2147483672" r:id="rId9"/>
    <p:sldLayoutId id="2147483674" r:id="rId10"/>
    <p:sldLayoutId id="2147483680" r:id="rId11"/>
    <p:sldLayoutId id="2147483682" r:id="rId12"/>
    <p:sldLayoutId id="2147483683" r:id="rId13"/>
    <p:sldLayoutId id="2147483684" r:id="rId14"/>
    <p:sldLayoutId id="2147483679" r:id="rId15"/>
  </p:sldLayoutIdLst>
  <p:txStyles>
    <p:titleStyle>
      <a:lvl1pPr algn="l" defTabSz="914400" rtl="0" eaLnBrk="1" latinLnBrk="0" hangingPunct="1">
        <a:lnSpc>
          <a:spcPts val="4500"/>
        </a:lnSpc>
        <a:spcBef>
          <a:spcPct val="0"/>
        </a:spcBef>
        <a:buNone/>
        <a:defRPr sz="4000" kern="1200" baseline="0">
          <a:solidFill>
            <a:srgbClr val="63666A"/>
          </a:solidFill>
          <a:latin typeface="+mj-lt"/>
          <a:ea typeface="+mj-ea"/>
          <a:cs typeface="+mj-cs"/>
        </a:defRPr>
      </a:lvl1pPr>
    </p:titleStyle>
    <p:bodyStyle>
      <a:lvl1pPr marL="0" indent="0" algn="l" defTabSz="914400" rtl="0" eaLnBrk="1" latinLnBrk="0" hangingPunct="1">
        <a:lnSpc>
          <a:spcPts val="2700"/>
        </a:lnSpc>
        <a:spcBef>
          <a:spcPts val="1000"/>
        </a:spcBef>
        <a:buFontTx/>
        <a:buNone/>
        <a:defRPr sz="2400" kern="1200" baseline="0">
          <a:solidFill>
            <a:srgbClr val="63666A"/>
          </a:solidFill>
          <a:latin typeface="Lato" panose="020F0502020204030203" pitchFamily="34" charset="0"/>
          <a:ea typeface="+mn-ea"/>
          <a:cs typeface="+mn-cs"/>
        </a:defRPr>
      </a:lvl1pPr>
      <a:lvl2pPr marL="0" indent="0" algn="l" defTabSz="914400" rtl="0" eaLnBrk="1" latinLnBrk="0" hangingPunct="1">
        <a:lnSpc>
          <a:spcPts val="2700"/>
        </a:lnSpc>
        <a:spcBef>
          <a:spcPts val="0"/>
        </a:spcBef>
        <a:buFontTx/>
        <a:buNone/>
        <a:defRPr sz="2400" b="1" i="0" kern="1200" baseline="0">
          <a:solidFill>
            <a:srgbClr val="63666A"/>
          </a:solidFill>
          <a:latin typeface="Lato" panose="020F0502020204030203" pitchFamily="34" charset="0"/>
          <a:ea typeface="+mn-ea"/>
          <a:cs typeface="+mn-cs"/>
        </a:defRPr>
      </a:lvl2pPr>
      <a:lvl3pPr marL="0" indent="0" algn="l" defTabSz="914400" rtl="0" eaLnBrk="1" latinLnBrk="0" hangingPunct="1">
        <a:lnSpc>
          <a:spcPts val="5000"/>
        </a:lnSpc>
        <a:spcBef>
          <a:spcPts val="0"/>
        </a:spcBef>
        <a:buFontTx/>
        <a:buNone/>
        <a:defRPr sz="4500" b="1" kern="1200" baseline="0">
          <a:solidFill>
            <a:srgbClr val="FFFFFF"/>
          </a:solidFill>
          <a:latin typeface="Lato" panose="020F0502020204030203" pitchFamily="34" charset="0"/>
          <a:ea typeface="+mn-ea"/>
          <a:cs typeface="+mn-cs"/>
        </a:defRPr>
      </a:lvl3pPr>
      <a:lvl4pPr marL="0" indent="0" algn="l" defTabSz="914400" rtl="0" eaLnBrk="1" latinLnBrk="0" hangingPunct="1">
        <a:lnSpc>
          <a:spcPts val="3600"/>
        </a:lnSpc>
        <a:spcBef>
          <a:spcPts val="0"/>
        </a:spcBef>
        <a:buFontTx/>
        <a:buNone/>
        <a:defRPr sz="3200" i="1" kern="1200" baseline="0">
          <a:solidFill>
            <a:schemeClr val="accent3"/>
          </a:solidFill>
          <a:latin typeface="Lato" panose="020F0502020204030203" pitchFamily="34" charset="0"/>
          <a:ea typeface="+mn-ea"/>
          <a:cs typeface="+mn-cs"/>
        </a:defRPr>
      </a:lvl4pPr>
      <a:lvl5pPr marL="0" indent="0" algn="l" defTabSz="914400" rtl="0" eaLnBrk="1" latinLnBrk="0" hangingPunct="1">
        <a:lnSpc>
          <a:spcPts val="3600"/>
        </a:lnSpc>
        <a:spcBef>
          <a:spcPts val="0"/>
        </a:spcBef>
        <a:buFontTx/>
        <a:buNone/>
        <a:defRPr sz="3200" b="0" i="1" kern="1200" baseline="0">
          <a:solidFill>
            <a:srgbClr val="000000"/>
          </a:solidFill>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20000" y="2591023"/>
            <a:ext cx="7704000" cy="1224000"/>
          </a:xfrm>
        </p:spPr>
        <p:txBody>
          <a:bodyPr/>
          <a:lstStyle/>
          <a:p>
            <a:r>
              <a:rPr lang="nl-NL" dirty="0">
                <a:ea typeface="Lato"/>
                <a:cs typeface="Lato"/>
              </a:rPr>
              <a:t>Hoe denkt Oegstgeest over energiebesparing? </a:t>
            </a:r>
            <a:br>
              <a:rPr lang="nl-NL" dirty="0">
                <a:ea typeface="Lato"/>
                <a:cs typeface="Lato"/>
              </a:rPr>
            </a:br>
            <a:r>
              <a:rPr lang="nl-NL" sz="2000" dirty="0">
                <a:ea typeface="Lato"/>
                <a:cs typeface="Lato"/>
              </a:rPr>
              <a:t>En hoe kan de gemeente hierbij ondersteunen? </a:t>
            </a:r>
            <a:endParaRPr lang="nl-NL" dirty="0"/>
          </a:p>
        </p:txBody>
      </p:sp>
      <p:sp>
        <p:nvSpPr>
          <p:cNvPr id="3" name="Ondertitel 2"/>
          <p:cNvSpPr>
            <a:spLocks noGrp="1"/>
          </p:cNvSpPr>
          <p:nvPr>
            <p:ph type="subTitle" idx="1"/>
          </p:nvPr>
        </p:nvSpPr>
        <p:spPr>
          <a:xfrm>
            <a:off x="720000" y="4651932"/>
            <a:ext cx="7704000" cy="509003"/>
          </a:xfrm>
        </p:spPr>
        <p:txBody>
          <a:bodyPr vert="horz" lIns="0" tIns="0" rIns="0" bIns="0" rtlCol="0" anchor="t">
            <a:noAutofit/>
          </a:bodyPr>
          <a:lstStyle/>
          <a:p>
            <a:r>
              <a:rPr lang="nl-NL" sz="2000" dirty="0">
                <a:latin typeface="Lato"/>
                <a:ea typeface="Lato"/>
                <a:cs typeface="Lato"/>
              </a:rPr>
              <a:t>Energie, digitaal burgerpanel maart 2023</a:t>
            </a:r>
            <a:endParaRPr lang="nl-NL" sz="2000" dirty="0"/>
          </a:p>
        </p:txBody>
      </p:sp>
    </p:spTree>
    <p:extLst>
      <p:ext uri="{BB962C8B-B14F-4D97-AF65-F5344CB8AC3E}">
        <p14:creationId xmlns:p14="http://schemas.microsoft.com/office/powerpoint/2010/main" val="938704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CA9840-9658-A9B2-4347-95AEC055BD97}"/>
              </a:ext>
            </a:extLst>
          </p:cNvPr>
          <p:cNvSpPr>
            <a:spLocks noGrp="1"/>
          </p:cNvSpPr>
          <p:nvPr>
            <p:ph type="title"/>
          </p:nvPr>
        </p:nvSpPr>
        <p:spPr/>
        <p:txBody>
          <a:bodyPr/>
          <a:lstStyle/>
          <a:p>
            <a:r>
              <a:rPr lang="nl-NL" sz="3200" dirty="0"/>
              <a:t>Bent u bekend met de volgende initiatieven? (% ja)</a:t>
            </a:r>
          </a:p>
        </p:txBody>
      </p:sp>
      <p:graphicFrame>
        <p:nvGraphicFramePr>
          <p:cNvPr id="4" name="Tijdelijke aanduiding voor inhoud 3">
            <a:extLst>
              <a:ext uri="{FF2B5EF4-FFF2-40B4-BE49-F238E27FC236}">
                <a16:creationId xmlns:a16="http://schemas.microsoft.com/office/drawing/2014/main" id="{11D86C50-03AB-DE86-31EB-4D7CF733CE57}"/>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439578370"/>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977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35F0B-C60F-548A-A4EE-FA6E670C9FE1}"/>
              </a:ext>
            </a:extLst>
          </p:cNvPr>
          <p:cNvSpPr>
            <a:spLocks noGrp="1"/>
          </p:cNvSpPr>
          <p:nvPr>
            <p:ph type="title"/>
          </p:nvPr>
        </p:nvSpPr>
        <p:spPr/>
        <p:txBody>
          <a:bodyPr/>
          <a:lstStyle/>
          <a:p>
            <a:r>
              <a:rPr lang="nl-NL" sz="3200" dirty="0"/>
              <a:t>Bent u op de hoogte van de volgende ondersteuningsmaatregelen? (% ja)</a:t>
            </a:r>
          </a:p>
        </p:txBody>
      </p:sp>
      <p:graphicFrame>
        <p:nvGraphicFramePr>
          <p:cNvPr id="4" name="Tijdelijke aanduiding voor inhoud 3">
            <a:extLst>
              <a:ext uri="{FF2B5EF4-FFF2-40B4-BE49-F238E27FC236}">
                <a16:creationId xmlns:a16="http://schemas.microsoft.com/office/drawing/2014/main" id="{7B9F3AE9-69AD-12CA-7081-01BCF0DDD006}"/>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74487432"/>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34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09888-A75D-EED3-7643-0D749F1CBFB2}"/>
              </a:ext>
            </a:extLst>
          </p:cNvPr>
          <p:cNvSpPr>
            <a:spLocks noGrp="1"/>
          </p:cNvSpPr>
          <p:nvPr>
            <p:ph type="title"/>
          </p:nvPr>
        </p:nvSpPr>
        <p:spPr/>
        <p:txBody>
          <a:bodyPr/>
          <a:lstStyle/>
          <a:p>
            <a:r>
              <a:rPr lang="nl-NL" sz="3200" dirty="0">
                <a:solidFill>
                  <a:schemeClr val="tx1"/>
                </a:solidFill>
                <a:latin typeface="+mn-lt"/>
              </a:rPr>
              <a:t>Weet u of er duurzame initiatieven en/of plannen in uw wijk zijn?</a:t>
            </a:r>
          </a:p>
        </p:txBody>
      </p:sp>
      <p:sp>
        <p:nvSpPr>
          <p:cNvPr id="3" name="Tijdelijke aanduiding voor inhoud 2">
            <a:extLst>
              <a:ext uri="{FF2B5EF4-FFF2-40B4-BE49-F238E27FC236}">
                <a16:creationId xmlns:a16="http://schemas.microsoft.com/office/drawing/2014/main" id="{D7D4AE27-96E7-9240-804D-AEE13524E529}"/>
              </a:ext>
            </a:extLst>
          </p:cNvPr>
          <p:cNvSpPr>
            <a:spLocks noGrp="1"/>
          </p:cNvSpPr>
          <p:nvPr>
            <p:ph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mn-cs"/>
              </a:rPr>
              <a:t>12% van de respondenten weet een wijkinitiatief te noemen.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116 zonnepanelen geïnstalleerd voor VvE </a:t>
            </a:r>
            <a:r>
              <a:rPr kumimoji="0" lang="nl-NL" sz="1100" b="0" i="0" u="none" strike="noStrike" kern="1200" cap="none" spc="0" normalizeH="0" baseline="0" noProof="0" dirty="0" err="1">
                <a:ln>
                  <a:noFill/>
                </a:ln>
                <a:solidFill>
                  <a:prstClr val="black"/>
                </a:solidFill>
                <a:effectLst/>
                <a:uLnTx/>
                <a:uFillTx/>
                <a:latin typeface="Calibri" panose="020F0502020204030204"/>
                <a:ea typeface="+mn-ea"/>
                <a:cs typeface="+mn-cs"/>
              </a:rPr>
              <a:t>Langevoort</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 Oegstgeest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Aankoop samen met de buren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Aansluiting op het warmtenet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Ander bron stadswarmte in Poelgeest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err="1">
                <a:ln>
                  <a:noFill/>
                </a:ln>
                <a:solidFill>
                  <a:prstClr val="black"/>
                </a:solidFill>
                <a:effectLst/>
                <a:uLnTx/>
                <a:uFillTx/>
                <a:latin typeface="Calibri" panose="020F0502020204030204"/>
                <a:ea typeface="+mn-ea"/>
                <a:cs typeface="+mn-cs"/>
              </a:rPr>
              <a:t>Aquathermie</a:t>
            </a:r>
            <a:endPar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Bewonersinitiatieven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Blokverwarming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Coaches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De gemeente heeft Nieuw-Rhijngeest als proefproject uitgeroepen, maar omdat ik een </a:t>
            </a:r>
            <a:r>
              <a:rPr kumimoji="0" lang="nl-NL" sz="1100" b="0" i="0" u="none" strike="noStrike" kern="1200" cap="none" spc="0" normalizeH="0" baseline="0" noProof="0" dirty="0" err="1">
                <a:ln>
                  <a:noFill/>
                </a:ln>
                <a:solidFill>
                  <a:prstClr val="black"/>
                </a:solidFill>
                <a:effectLst/>
                <a:uLnTx/>
                <a:uFillTx/>
                <a:latin typeface="Calibri" panose="020F0502020204030204"/>
                <a:ea typeface="+mn-ea"/>
                <a:cs typeface="+mn-cs"/>
              </a:rPr>
              <a:t>een</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 appartementencomplex woon en dit soort initiatieven via de VVE gaan, heb ik mij er niet in verdiept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Energiek Poelgeest (2x)</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Ik geloof dat onze wijk een van de eerste in Oegstgeest is waar gekeken gaat worden naar </a:t>
            </a:r>
            <a:r>
              <a:rPr kumimoji="0" lang="nl-NL" sz="1100" b="0" i="0" u="none" strike="noStrike" kern="1200" cap="none" spc="0" normalizeH="0" baseline="0" noProof="0" dirty="0" err="1">
                <a:ln>
                  <a:noFill/>
                </a:ln>
                <a:solidFill>
                  <a:prstClr val="black"/>
                </a:solidFill>
                <a:effectLst/>
                <a:uLnTx/>
                <a:uFillTx/>
                <a:latin typeface="Calibri" panose="020F0502020204030204"/>
                <a:ea typeface="+mn-ea"/>
                <a:cs typeface="+mn-cs"/>
              </a:rPr>
              <a:t>gasloos</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 wonen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Ik weet dat ze er zijn, maar weet niet bij name.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Ja maar vind het onzin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Mijn appartement doet onderzoek naar gemeenschappelijke zonnepanelen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Nieuw Rhijngeest als eerste aardgasvrije wijk in Oegstgeest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Plannen zijn nog in beginfase dus alleen nog maar oriënterende gesprekken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Proberen warmte uit water te organiseren (Energiek Poelgeest)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Spouwmuur isolatie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Van het gas af</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Warmtewinning vanuit duurzame bronnen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Windmolenpark "De Watergeuzen“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Zonnepanelen (2x)</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Zonnepanelen en gevelisolatie (in de straat)</a:t>
            </a:r>
            <a:endPar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nl-NL" dirty="0"/>
          </a:p>
        </p:txBody>
      </p:sp>
    </p:spTree>
    <p:extLst>
      <p:ext uri="{BB962C8B-B14F-4D97-AF65-F5344CB8AC3E}">
        <p14:creationId xmlns:p14="http://schemas.microsoft.com/office/powerpoint/2010/main" val="495521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012F4F-D1C5-B6C9-AC0F-C730B248A90F}"/>
              </a:ext>
            </a:extLst>
          </p:cNvPr>
          <p:cNvSpPr>
            <a:spLocks noGrp="1"/>
          </p:cNvSpPr>
          <p:nvPr>
            <p:ph type="title"/>
          </p:nvPr>
        </p:nvSpPr>
        <p:spPr>
          <a:xfrm>
            <a:off x="360000" y="359999"/>
            <a:ext cx="8424000" cy="1662529"/>
          </a:xfrm>
        </p:spPr>
        <p:txBody>
          <a:bodyPr/>
          <a:lstStyle/>
          <a:p>
            <a:r>
              <a:rPr lang="nl-NL" sz="2800" dirty="0"/>
              <a:t>Heeft u behoefte aan collectieve inkoopacties op straat- of wijkniveau? </a:t>
            </a:r>
            <a:r>
              <a:rPr lang="nl-NL" sz="1400" dirty="0"/>
              <a:t>(voor bijvoorbeeld zonnepanelen, groene daken of isolerende maatregelen?)</a:t>
            </a:r>
            <a:endParaRPr lang="nl-NL" dirty="0"/>
          </a:p>
        </p:txBody>
      </p:sp>
      <p:graphicFrame>
        <p:nvGraphicFramePr>
          <p:cNvPr id="4" name="Tijdelijke aanduiding voor inhoud 3">
            <a:extLst>
              <a:ext uri="{FF2B5EF4-FFF2-40B4-BE49-F238E27FC236}">
                <a16:creationId xmlns:a16="http://schemas.microsoft.com/office/drawing/2014/main" id="{77C18DF5-1421-C12D-B643-FBE5961E67C7}"/>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963148427"/>
              </p:ext>
            </p:extLst>
          </p:nvPr>
        </p:nvGraphicFramePr>
        <p:xfrm>
          <a:off x="360363" y="2278063"/>
          <a:ext cx="8423275" cy="3859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3056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39A1BA-998A-67A8-E7AF-96E58397F6D4}"/>
              </a:ext>
            </a:extLst>
          </p:cNvPr>
          <p:cNvSpPr>
            <a:spLocks noGrp="1"/>
          </p:cNvSpPr>
          <p:nvPr>
            <p:ph type="title"/>
          </p:nvPr>
        </p:nvSpPr>
        <p:spPr>
          <a:xfrm>
            <a:off x="359638" y="180725"/>
            <a:ext cx="8424000" cy="1080000"/>
          </a:xfrm>
        </p:spPr>
        <p:txBody>
          <a:bodyPr/>
          <a:lstStyle/>
          <a:p>
            <a:r>
              <a:rPr lang="nl-NL" sz="3200" dirty="0">
                <a:solidFill>
                  <a:schemeClr val="tx1"/>
                </a:solidFill>
                <a:latin typeface="+mn-lt"/>
              </a:rPr>
              <a:t>Heeft u behoefte aan ondersteuning bij de aanvraag van hiervoor genoemde middelen, bijv. subsidies of advies?</a:t>
            </a:r>
          </a:p>
        </p:txBody>
      </p:sp>
      <p:graphicFrame>
        <p:nvGraphicFramePr>
          <p:cNvPr id="4" name="Tijdelijke aanduiding voor inhoud 3">
            <a:extLst>
              <a:ext uri="{FF2B5EF4-FFF2-40B4-BE49-F238E27FC236}">
                <a16:creationId xmlns:a16="http://schemas.microsoft.com/office/drawing/2014/main" id="{AEF08EDE-700F-89AB-3623-24DFAF4D4A24}"/>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461017947"/>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2406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0DA827-BA9E-6957-141B-E91B59131011}"/>
              </a:ext>
            </a:extLst>
          </p:cNvPr>
          <p:cNvSpPr>
            <a:spLocks noGrp="1"/>
          </p:cNvSpPr>
          <p:nvPr>
            <p:ph type="title"/>
          </p:nvPr>
        </p:nvSpPr>
        <p:spPr/>
        <p:txBody>
          <a:bodyPr/>
          <a:lstStyle/>
          <a:p>
            <a:r>
              <a:rPr lang="nl-NL" sz="3200" dirty="0">
                <a:latin typeface="+mn-lt"/>
                <a:cs typeface="Calibri" panose="020F0502020204030204" pitchFamily="34" charset="0"/>
              </a:rPr>
              <a:t>Hoe kan de gemeente u ondersteunen bij het verduurzamen van uw huis?</a:t>
            </a:r>
          </a:p>
        </p:txBody>
      </p:sp>
      <p:graphicFrame>
        <p:nvGraphicFramePr>
          <p:cNvPr id="4" name="Tijdelijke aanduiding voor inhoud 3">
            <a:extLst>
              <a:ext uri="{FF2B5EF4-FFF2-40B4-BE49-F238E27FC236}">
                <a16:creationId xmlns:a16="http://schemas.microsoft.com/office/drawing/2014/main" id="{9C393B03-B2CE-A29F-5035-F9BB71598251}"/>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758374336"/>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9154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5A41B2-3568-370A-64C2-5DD4ED522F8B}"/>
              </a:ext>
            </a:extLst>
          </p:cNvPr>
          <p:cNvSpPr>
            <a:spLocks noGrp="1"/>
          </p:cNvSpPr>
          <p:nvPr>
            <p:ph type="title"/>
          </p:nvPr>
        </p:nvSpPr>
        <p:spPr/>
        <p:txBody>
          <a:bodyPr/>
          <a:lstStyle/>
          <a:p>
            <a:r>
              <a:rPr lang="nl-NL" sz="3200" dirty="0">
                <a:solidFill>
                  <a:schemeClr val="tx1"/>
                </a:solidFill>
                <a:latin typeface="+mn-lt"/>
              </a:rPr>
              <a:t>Hoe kunnen we u het best informeren over energiebesparing en duurzaamheid?</a:t>
            </a:r>
          </a:p>
        </p:txBody>
      </p:sp>
      <p:graphicFrame>
        <p:nvGraphicFramePr>
          <p:cNvPr id="4" name="Tijdelijke aanduiding voor inhoud 3">
            <a:extLst>
              <a:ext uri="{FF2B5EF4-FFF2-40B4-BE49-F238E27FC236}">
                <a16:creationId xmlns:a16="http://schemas.microsoft.com/office/drawing/2014/main" id="{B20D090C-CE5E-C76D-BDBC-E3DA8CDD7162}"/>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299515847"/>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0651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1D5B2C9-2FFD-33C2-BA4E-00917F98B1DD}"/>
              </a:ext>
            </a:extLst>
          </p:cNvPr>
          <p:cNvSpPr>
            <a:spLocks noGrp="1"/>
          </p:cNvSpPr>
          <p:nvPr>
            <p:ph idx="1"/>
          </p:nvPr>
        </p:nvSpPr>
        <p:spPr>
          <a:xfrm>
            <a:off x="360000" y="900000"/>
            <a:ext cx="8424000" cy="5866780"/>
          </a:xfrm>
        </p:spPr>
        <p:txBody>
          <a:bodyPr/>
          <a:lstStyle/>
          <a:p>
            <a:pPr algn="l">
              <a:lnSpc>
                <a:spcPct val="100000"/>
              </a:lnSpc>
            </a:pPr>
            <a:endParaRPr lang="nl-NL" sz="1400" dirty="0">
              <a:solidFill>
                <a:schemeClr val="tx1"/>
              </a:solidFill>
              <a:effectLst/>
              <a:latin typeface="+mn-lt"/>
              <a:ea typeface="Times New Roman" panose="02020603050405020304" pitchFamily="18" charset="0"/>
              <a:cs typeface="Times New Roman" panose="02020603050405020304" pitchFamily="18" charset="0"/>
            </a:endParaRPr>
          </a:p>
          <a:p>
            <a:pPr algn="l">
              <a:lnSpc>
                <a:spcPct val="100000"/>
              </a:lnSpc>
            </a:pPr>
            <a:r>
              <a:rPr lang="nl-NL" sz="1400" dirty="0">
                <a:solidFill>
                  <a:schemeClr val="tx1"/>
                </a:solidFill>
                <a:effectLst/>
                <a:latin typeface="+mn-lt"/>
                <a:ea typeface="Times New Roman" panose="02020603050405020304" pitchFamily="18" charset="0"/>
                <a:cs typeface="Times New Roman" panose="02020603050405020304" pitchFamily="18" charset="0"/>
              </a:rPr>
              <a:t>Energiebesparing is een thema dat de laatste tijd onderwerp van gesprek is geweest. Door de gestegen gasprijzen wordt energiebesparing steeds belangrijker. De gemeente Oegstgeest wil graag weten hoe de inwoners denken over energiebesparing. Daarnaast is de gemeente benieuwd of en hoe inwoners hierbij geholpen willen worden door middel van informatie of ondersteuning. </a:t>
            </a:r>
          </a:p>
          <a:p>
            <a:pPr algn="l">
              <a:lnSpc>
                <a:spcPct val="100000"/>
              </a:lnSpc>
            </a:pPr>
            <a:r>
              <a:rPr lang="nl-NL" sz="1400" dirty="0">
                <a:solidFill>
                  <a:schemeClr val="tx1"/>
                </a:solidFill>
                <a:effectLst/>
                <a:latin typeface="+mn-lt"/>
                <a:ea typeface="Times New Roman" panose="02020603050405020304" pitchFamily="18" charset="0"/>
                <a:cs typeface="Times New Roman" panose="02020603050405020304" pitchFamily="18" charset="0"/>
              </a:rPr>
              <a:t>In maart 2023 zijn daarom vragen uitgezet onder de leden van het Burgerpanel. In totaal zijn de vragen door 234 respondenten beantwoord. </a:t>
            </a:r>
            <a:r>
              <a:rPr lang="nl-NL" sz="1400" dirty="0">
                <a:solidFill>
                  <a:schemeClr val="tx1"/>
                </a:solidFill>
                <a:latin typeface="+mn-lt"/>
                <a:ea typeface="Times New Roman" panose="02020603050405020304" pitchFamily="18" charset="0"/>
                <a:cs typeface="Times New Roman" panose="02020603050405020304" pitchFamily="18" charset="0"/>
              </a:rPr>
              <a:t>In deze rapportage staan de uitkomsten vermeld. </a:t>
            </a:r>
          </a:p>
          <a:p>
            <a:pPr algn="l">
              <a:lnSpc>
                <a:spcPct val="100000"/>
              </a:lnSpc>
            </a:pPr>
            <a:endParaRPr lang="nl-NL" sz="1400" dirty="0">
              <a:solidFill>
                <a:schemeClr val="tx1"/>
              </a:solidFill>
              <a:latin typeface="+mn-lt"/>
              <a:ea typeface="Times New Roman" panose="02020603050405020304" pitchFamily="18" charset="0"/>
              <a:cs typeface="Times New Roman" panose="02020603050405020304" pitchFamily="18" charset="0"/>
            </a:endParaRPr>
          </a:p>
          <a:p>
            <a:pPr algn="l">
              <a:lnSpc>
                <a:spcPct val="100000"/>
              </a:lnSpc>
            </a:pPr>
            <a:r>
              <a:rPr lang="nl-NL" sz="1400" b="1" dirty="0">
                <a:solidFill>
                  <a:schemeClr val="tx1"/>
                </a:solidFill>
                <a:effectLst/>
                <a:latin typeface="+mn-lt"/>
                <a:ea typeface="Times New Roman" panose="02020603050405020304" pitchFamily="18" charset="0"/>
                <a:cs typeface="Times New Roman" panose="02020603050405020304" pitchFamily="18" charset="0"/>
              </a:rPr>
              <a:t>Aandacht voor verschillende groepen </a:t>
            </a:r>
          </a:p>
          <a:p>
            <a:pPr algn="l">
              <a:lnSpc>
                <a:spcPct val="100000"/>
              </a:lnSpc>
            </a:pPr>
            <a:r>
              <a:rPr lang="nl-NL" sz="1400" dirty="0">
                <a:solidFill>
                  <a:schemeClr val="tx1"/>
                </a:solidFill>
                <a:latin typeface="+mn-lt"/>
                <a:ea typeface="Times New Roman" panose="02020603050405020304" pitchFamily="18" charset="0"/>
                <a:cs typeface="Times New Roman" panose="02020603050405020304" pitchFamily="18" charset="0"/>
              </a:rPr>
              <a:t>Het burgerpanel is in het leven geroepen om de mening van een afspiegeling van de samenleving van Oegstgeest te peilen. In de steekproef voor de uitnodiging en bij de inrichting van het panel is gelet op leeftijd, geslacht en woonwijk. Zo willen we ervoor zorgen dat verschillende groepen inwoners vertegenwoordigd zijn in het panel. </a:t>
            </a:r>
          </a:p>
          <a:p>
            <a:pPr algn="l">
              <a:lnSpc>
                <a:spcPct val="100000"/>
              </a:lnSpc>
            </a:pPr>
            <a:endParaRPr lang="nl-NL" sz="1400" dirty="0">
              <a:solidFill>
                <a:schemeClr val="tx1"/>
              </a:solidFill>
              <a:latin typeface="+mn-lt"/>
              <a:ea typeface="Times New Roman" panose="02020603050405020304" pitchFamily="18" charset="0"/>
              <a:cs typeface="Times New Roman" panose="02020603050405020304" pitchFamily="18" charset="0"/>
            </a:endParaRPr>
          </a:p>
          <a:p>
            <a:pPr algn="l">
              <a:lnSpc>
                <a:spcPct val="100000"/>
              </a:lnSpc>
            </a:pPr>
            <a:r>
              <a:rPr lang="nl-NL" sz="1400" b="1" dirty="0">
                <a:solidFill>
                  <a:schemeClr val="tx1"/>
                </a:solidFill>
                <a:latin typeface="+mn-lt"/>
                <a:ea typeface="Times New Roman" panose="02020603050405020304" pitchFamily="18" charset="0"/>
                <a:cs typeface="Times New Roman" panose="02020603050405020304" pitchFamily="18" charset="0"/>
              </a:rPr>
              <a:t>Uitkomsten burgerpanel Energie op hoofdlijnen</a:t>
            </a:r>
            <a:endParaRPr lang="nl-NL" sz="1400" dirty="0">
              <a:solidFill>
                <a:schemeClr val="tx1"/>
              </a:solidFill>
              <a:latin typeface="+mn-lt"/>
              <a:ea typeface="Times New Roman" panose="02020603050405020304" pitchFamily="18" charset="0"/>
              <a:cs typeface="Times New Roman" panose="02020603050405020304" pitchFamily="18" charset="0"/>
            </a:endParaRPr>
          </a:p>
          <a:p>
            <a:pPr algn="l">
              <a:lnSpc>
                <a:spcPct val="100000"/>
              </a:lnSpc>
            </a:pPr>
            <a:r>
              <a:rPr lang="nl-NL" sz="1400" dirty="0">
                <a:solidFill>
                  <a:schemeClr val="tx1"/>
                </a:solidFill>
                <a:effectLst/>
                <a:latin typeface="+mn-lt"/>
                <a:ea typeface="Times New Roman" panose="02020603050405020304" pitchFamily="18" charset="0"/>
                <a:cs typeface="Times New Roman" panose="02020603050405020304" pitchFamily="18" charset="0"/>
              </a:rPr>
              <a:t>77% van de respondenten is bewust bezig met het besparen van energie. </a:t>
            </a:r>
          </a:p>
          <a:p>
            <a:pPr algn="l">
              <a:lnSpc>
                <a:spcPct val="100000"/>
              </a:lnSpc>
            </a:pPr>
            <a:r>
              <a:rPr lang="nl-NL" sz="1400" dirty="0">
                <a:solidFill>
                  <a:schemeClr val="tx1"/>
                </a:solidFill>
                <a:latin typeface="+mn-lt"/>
                <a:ea typeface="Times New Roman" panose="02020603050405020304" pitchFamily="18" charset="0"/>
                <a:cs typeface="Times New Roman" panose="02020603050405020304" pitchFamily="18" charset="0"/>
              </a:rPr>
              <a:t>De resultaten van deze vragenlijst worden meegenomen in het Lokaal Isolatieplan, de wijkuitvoeringsplannen en de uitgave van de SPUK-gelden. </a:t>
            </a:r>
            <a:endParaRPr lang="nl-NL" sz="1400" dirty="0">
              <a:solidFill>
                <a:schemeClr val="tx1"/>
              </a:solidFill>
              <a:effectLst/>
              <a:latin typeface="+mn-lt"/>
              <a:ea typeface="Times New Roman" panose="02020603050405020304" pitchFamily="18" charset="0"/>
              <a:cs typeface="Times New Roman" panose="02020603050405020304" pitchFamily="18" charset="0"/>
            </a:endParaRPr>
          </a:p>
          <a:p>
            <a:endParaRPr lang="nl-NL" dirty="0"/>
          </a:p>
        </p:txBody>
      </p:sp>
      <p:sp>
        <p:nvSpPr>
          <p:cNvPr id="2" name="Titel 1">
            <a:extLst>
              <a:ext uri="{FF2B5EF4-FFF2-40B4-BE49-F238E27FC236}">
                <a16:creationId xmlns:a16="http://schemas.microsoft.com/office/drawing/2014/main" id="{EA52D744-0723-6B90-CFB6-A15D4BA8CDA5}"/>
              </a:ext>
            </a:extLst>
          </p:cNvPr>
          <p:cNvSpPr>
            <a:spLocks noGrp="1"/>
          </p:cNvSpPr>
          <p:nvPr>
            <p:ph type="title"/>
          </p:nvPr>
        </p:nvSpPr>
        <p:spPr/>
        <p:txBody>
          <a:bodyPr/>
          <a:lstStyle/>
          <a:p>
            <a:r>
              <a:rPr lang="nl-NL" sz="2800" dirty="0"/>
              <a:t>Burgerpanel Energie</a:t>
            </a:r>
          </a:p>
        </p:txBody>
      </p:sp>
    </p:spTree>
    <p:extLst>
      <p:ext uri="{BB962C8B-B14F-4D97-AF65-F5344CB8AC3E}">
        <p14:creationId xmlns:p14="http://schemas.microsoft.com/office/powerpoint/2010/main" val="2290254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820CB4-4A97-AD2D-7A49-5A423EA7164C}"/>
              </a:ext>
            </a:extLst>
          </p:cNvPr>
          <p:cNvSpPr>
            <a:spLocks noGrp="1"/>
          </p:cNvSpPr>
          <p:nvPr>
            <p:ph type="title"/>
          </p:nvPr>
        </p:nvSpPr>
        <p:spPr>
          <a:xfrm>
            <a:off x="360363" y="557493"/>
            <a:ext cx="8424000" cy="1080000"/>
          </a:xfrm>
        </p:spPr>
        <p:txBody>
          <a:bodyPr/>
          <a:lstStyle/>
          <a:p>
            <a:r>
              <a:rPr lang="nl-NL" sz="3200" dirty="0"/>
              <a:t>Hoe verwarmt u uw woning? </a:t>
            </a:r>
          </a:p>
        </p:txBody>
      </p:sp>
      <p:graphicFrame>
        <p:nvGraphicFramePr>
          <p:cNvPr id="4" name="Tijdelijke aanduiding voor inhoud 3">
            <a:extLst>
              <a:ext uri="{FF2B5EF4-FFF2-40B4-BE49-F238E27FC236}">
                <a16:creationId xmlns:a16="http://schemas.microsoft.com/office/drawing/2014/main" id="{3C0394A8-CBB5-8CCC-D30A-E43FC81EE540}"/>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741559461"/>
              </p:ext>
            </p:extLst>
          </p:nvPr>
        </p:nvGraphicFramePr>
        <p:xfrm>
          <a:off x="359637" y="1637493"/>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5750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8BABEC-A429-9BC0-112A-55C255DB24F4}"/>
              </a:ext>
            </a:extLst>
          </p:cNvPr>
          <p:cNvSpPr>
            <a:spLocks noGrp="1"/>
          </p:cNvSpPr>
          <p:nvPr>
            <p:ph type="title"/>
          </p:nvPr>
        </p:nvSpPr>
        <p:spPr/>
        <p:txBody>
          <a:bodyPr/>
          <a:lstStyle/>
          <a:p>
            <a:r>
              <a:rPr lang="nl-NL" sz="3200" dirty="0"/>
              <a:t>Hoe kookt u? </a:t>
            </a:r>
          </a:p>
        </p:txBody>
      </p:sp>
      <p:graphicFrame>
        <p:nvGraphicFramePr>
          <p:cNvPr id="4" name="Tijdelijke aanduiding voor inhoud 3">
            <a:extLst>
              <a:ext uri="{FF2B5EF4-FFF2-40B4-BE49-F238E27FC236}">
                <a16:creationId xmlns:a16="http://schemas.microsoft.com/office/drawing/2014/main" id="{929E70FF-3808-48BF-792D-D27941E31A73}"/>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015310031"/>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328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503ECB-E539-70A7-BC33-78EE57593A19}"/>
              </a:ext>
            </a:extLst>
          </p:cNvPr>
          <p:cNvSpPr>
            <a:spLocks noGrp="1"/>
          </p:cNvSpPr>
          <p:nvPr>
            <p:ph type="title"/>
          </p:nvPr>
        </p:nvSpPr>
        <p:spPr/>
        <p:txBody>
          <a:bodyPr/>
          <a:lstStyle/>
          <a:p>
            <a:r>
              <a:rPr lang="nl-NL" sz="3200" dirty="0"/>
              <a:t>Welk bouwjaar heeft uw huis? </a:t>
            </a:r>
          </a:p>
        </p:txBody>
      </p:sp>
      <p:graphicFrame>
        <p:nvGraphicFramePr>
          <p:cNvPr id="4" name="Tijdelijke aanduiding voor inhoud 3">
            <a:extLst>
              <a:ext uri="{FF2B5EF4-FFF2-40B4-BE49-F238E27FC236}">
                <a16:creationId xmlns:a16="http://schemas.microsoft.com/office/drawing/2014/main" id="{9AF17A5E-6E0E-F7F2-917F-9C15C6CD7292}"/>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477371700"/>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5822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B052C6-52B6-7B7E-B6B6-7DC2D1F16570}"/>
              </a:ext>
            </a:extLst>
          </p:cNvPr>
          <p:cNvSpPr>
            <a:spLocks noGrp="1"/>
          </p:cNvSpPr>
          <p:nvPr>
            <p:ph type="title"/>
          </p:nvPr>
        </p:nvSpPr>
        <p:spPr/>
        <p:txBody>
          <a:bodyPr/>
          <a:lstStyle/>
          <a:p>
            <a:r>
              <a:rPr lang="nl-NL" sz="3200" dirty="0"/>
              <a:t>Welk energielabel heeft uw huis? </a:t>
            </a:r>
          </a:p>
        </p:txBody>
      </p:sp>
      <p:graphicFrame>
        <p:nvGraphicFramePr>
          <p:cNvPr id="4" name="Tijdelijke aanduiding voor inhoud 3">
            <a:extLst>
              <a:ext uri="{FF2B5EF4-FFF2-40B4-BE49-F238E27FC236}">
                <a16:creationId xmlns:a16="http://schemas.microsoft.com/office/drawing/2014/main" id="{FF81A931-356D-9C6A-0072-6766F23122A5}"/>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685753774"/>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6403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B25B26-D5AB-D786-5C6A-B87DA10E5A97}"/>
              </a:ext>
            </a:extLst>
          </p:cNvPr>
          <p:cNvSpPr>
            <a:spLocks noGrp="1"/>
          </p:cNvSpPr>
          <p:nvPr>
            <p:ph type="title"/>
          </p:nvPr>
        </p:nvSpPr>
        <p:spPr/>
        <p:txBody>
          <a:bodyPr/>
          <a:lstStyle/>
          <a:p>
            <a:r>
              <a:rPr lang="nl-NL" sz="3200" dirty="0"/>
              <a:t>Bent u bewust bezig met het besparen van energie?</a:t>
            </a:r>
          </a:p>
        </p:txBody>
      </p:sp>
      <p:graphicFrame>
        <p:nvGraphicFramePr>
          <p:cNvPr id="4" name="Tijdelijke aanduiding voor inhoud 3">
            <a:extLst>
              <a:ext uri="{FF2B5EF4-FFF2-40B4-BE49-F238E27FC236}">
                <a16:creationId xmlns:a16="http://schemas.microsoft.com/office/drawing/2014/main" id="{AFD12FC6-E9A1-D925-C6EE-5D44BBB42A0F}"/>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304262678"/>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5388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C434DB-2D7F-EF1F-39D8-1133EEC48D77}"/>
              </a:ext>
            </a:extLst>
          </p:cNvPr>
          <p:cNvSpPr>
            <a:spLocks noGrp="1"/>
          </p:cNvSpPr>
          <p:nvPr>
            <p:ph type="title"/>
          </p:nvPr>
        </p:nvSpPr>
        <p:spPr/>
        <p:txBody>
          <a:bodyPr/>
          <a:lstStyle/>
          <a:p>
            <a:r>
              <a:rPr lang="nl-NL" sz="3200" dirty="0"/>
              <a:t>Zijn in uw huis de volgende maatregelen aanwezig? </a:t>
            </a:r>
          </a:p>
        </p:txBody>
      </p:sp>
      <p:graphicFrame>
        <p:nvGraphicFramePr>
          <p:cNvPr id="4" name="Tijdelijke aanduiding voor inhoud 3">
            <a:extLst>
              <a:ext uri="{FF2B5EF4-FFF2-40B4-BE49-F238E27FC236}">
                <a16:creationId xmlns:a16="http://schemas.microsoft.com/office/drawing/2014/main" id="{E5C1F0CC-1E53-685D-9955-2C722C1E327B}"/>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533005797"/>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5322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1B381F-1EFB-202D-0DD3-810D6D9D4D56}"/>
              </a:ext>
            </a:extLst>
          </p:cNvPr>
          <p:cNvSpPr>
            <a:spLocks noGrp="1"/>
          </p:cNvSpPr>
          <p:nvPr>
            <p:ph type="title"/>
          </p:nvPr>
        </p:nvSpPr>
        <p:spPr/>
        <p:txBody>
          <a:bodyPr/>
          <a:lstStyle/>
          <a:p>
            <a:r>
              <a:rPr lang="nl-NL" sz="3200" dirty="0"/>
              <a:t>Hoe staat het met het aardgasvrij maken van uw woning? </a:t>
            </a:r>
          </a:p>
        </p:txBody>
      </p:sp>
      <p:graphicFrame>
        <p:nvGraphicFramePr>
          <p:cNvPr id="4" name="Tijdelijke aanduiding voor inhoud 3">
            <a:extLst>
              <a:ext uri="{FF2B5EF4-FFF2-40B4-BE49-F238E27FC236}">
                <a16:creationId xmlns:a16="http://schemas.microsoft.com/office/drawing/2014/main" id="{D68FE9C7-AF87-DFC4-284B-10A8DEAF9A3A}"/>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803067426"/>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3759409"/>
      </p:ext>
    </p:extLst>
  </p:cSld>
  <p:clrMapOvr>
    <a:masterClrMapping/>
  </p:clrMapOvr>
</p:sld>
</file>

<file path=ppt/theme/theme1.xml><?xml version="1.0" encoding="utf-8"?>
<a:theme xmlns:a="http://schemas.openxmlformats.org/drawingml/2006/main" name="Presentatiesjabloon">
  <a:themeElements>
    <a:clrScheme name="Oegstgeest">
      <a:dk1>
        <a:srgbClr val="63666A"/>
      </a:dk1>
      <a:lt1>
        <a:srgbClr val="DDDDDD"/>
      </a:lt1>
      <a:dk2>
        <a:srgbClr val="046A38"/>
      </a:dk2>
      <a:lt2>
        <a:srgbClr val="FFC72C"/>
      </a:lt2>
      <a:accent1>
        <a:srgbClr val="EF002B"/>
      </a:accent1>
      <a:accent2>
        <a:srgbClr val="000000"/>
      </a:accent2>
      <a:accent3>
        <a:srgbClr val="FFFFFF"/>
      </a:accent3>
      <a:accent4>
        <a:srgbClr val="FFC000"/>
      </a:accent4>
      <a:accent5>
        <a:srgbClr val="4472C4"/>
      </a:accent5>
      <a:accent6>
        <a:srgbClr val="70AD47"/>
      </a:accent6>
      <a:hlink>
        <a:srgbClr val="0563C1"/>
      </a:hlink>
      <a:folHlink>
        <a:srgbClr val="954F72"/>
      </a:folHlink>
    </a:clrScheme>
    <a:fontScheme name="Oegstgeest">
      <a:majorFont>
        <a:latin typeface="Lato"/>
        <a:ea typeface=""/>
        <a:cs typeface=""/>
      </a:majorFont>
      <a:minorFont>
        <a:latin typeface="Lato"/>
        <a:ea typeface=""/>
        <a:cs typeface=""/>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sjabloon.potx" id="{9529DF3D-52FC-4FA1-B9AF-D1ECF94BC13D}" vid="{F31E0F6E-CFDD-45F1-9768-11979EC2AA8B}"/>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5B3B18047C9D43861D36B6BB1BC57A" ma:contentTypeVersion="11" ma:contentTypeDescription="Een nieuw document maken." ma:contentTypeScope="" ma:versionID="84efd52192f8d068be1e71a740f9fe77">
  <xsd:schema xmlns:xsd="http://www.w3.org/2001/XMLSchema" xmlns:xs="http://www.w3.org/2001/XMLSchema" xmlns:p="http://schemas.microsoft.com/office/2006/metadata/properties" xmlns:ns2="0c35813e-3f31-4488-b383-d22e4aa59505" xmlns:ns3="25c12b88-08c1-49ec-9497-944eb46ac18d" targetNamespace="http://schemas.microsoft.com/office/2006/metadata/properties" ma:root="true" ma:fieldsID="ab889de55fe68faa5bfad146832a53cf" ns2:_="" ns3:_="">
    <xsd:import namespace="0c35813e-3f31-4488-b383-d22e4aa59505"/>
    <xsd:import namespace="25c12b88-08c1-49ec-9497-944eb46ac18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35813e-3f31-4488-b383-d22e4aa595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Afbeeldingtags" ma:readOnly="false" ma:fieldId="{5cf76f15-5ced-4ddc-b409-7134ff3c332f}" ma:taxonomyMulti="true" ma:sspId="111a3439-1d4c-408e-919b-7f3b2cc70625"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c12b88-08c1-49ec-9497-944eb46ac18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49dc720-aeb7-4529-a399-4e44a671e03c}" ma:internalName="TaxCatchAll" ma:showField="CatchAllData" ma:web="25c12b88-08c1-49ec-9497-944eb46ac18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25c12b88-08c1-49ec-9497-944eb46ac18d" xsi:nil="true"/>
    <lcf76f155ced4ddcb4097134ff3c332f xmlns="0c35813e-3f31-4488-b383-d22e4aa59505">
      <Terms xmlns="http://schemas.microsoft.com/office/infopath/2007/PartnerControls"/>
    </lcf76f155ced4ddcb4097134ff3c332f>
    <SharedWithUsers xmlns="25c12b88-08c1-49ec-9497-944eb46ac18d">
      <UserInfo>
        <DisplayName>Luigies, Barbara</DisplayName>
        <AccountId>56</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7A3502-7A8B-421C-B466-A7BBC9D756B5}">
  <ds:schemaRefs>
    <ds:schemaRef ds:uri="0c35813e-3f31-4488-b383-d22e4aa59505"/>
    <ds:schemaRef ds:uri="25c12b88-08c1-49ec-9497-944eb46ac1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B65609A-5C53-48C5-A0F9-481225E5D88F}">
  <ds:schemaRefs>
    <ds:schemaRef ds:uri="0c35813e-3f31-4488-b383-d22e4aa59505"/>
    <ds:schemaRef ds:uri="25c12b88-08c1-49ec-9497-944eb46ac18d"/>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579D0DA-8AE0-463E-91EC-F51C8DD425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Presentatiesjabloon</Template>
  <TotalTime>320</TotalTime>
  <Words>543</Words>
  <Application>Microsoft Office PowerPoint</Application>
  <PresentationFormat>Diavoorstelling (4:3)</PresentationFormat>
  <Paragraphs>52</Paragraphs>
  <Slides>16</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Lato</vt:lpstr>
      <vt:lpstr>Presentatiesjabloon</vt:lpstr>
      <vt:lpstr>Hoe denkt Oegstgeest over energiebesparing?  En hoe kan de gemeente hierbij ondersteunen? </vt:lpstr>
      <vt:lpstr>Burgerpanel Energie</vt:lpstr>
      <vt:lpstr>Hoe verwarmt u uw woning? </vt:lpstr>
      <vt:lpstr>Hoe kookt u? </vt:lpstr>
      <vt:lpstr>Welk bouwjaar heeft uw huis? </vt:lpstr>
      <vt:lpstr>Welk energielabel heeft uw huis? </vt:lpstr>
      <vt:lpstr>Bent u bewust bezig met het besparen van energie?</vt:lpstr>
      <vt:lpstr>Zijn in uw huis de volgende maatregelen aanwezig? </vt:lpstr>
      <vt:lpstr>Hoe staat het met het aardgasvrij maken van uw woning? </vt:lpstr>
      <vt:lpstr>Bent u bekend met de volgende initiatieven? (% ja)</vt:lpstr>
      <vt:lpstr>Bent u op de hoogte van de volgende ondersteuningsmaatregelen? (% ja)</vt:lpstr>
      <vt:lpstr>Weet u of er duurzame initiatieven en/of plannen in uw wijk zijn?</vt:lpstr>
      <vt:lpstr>Heeft u behoefte aan collectieve inkoopacties op straat- of wijkniveau? (voor bijvoorbeeld zonnepanelen, groene daken of isolerende maatregelen?)</vt:lpstr>
      <vt:lpstr>Heeft u behoefte aan ondersteuning bij de aanvraag van hiervoor genoemde middelen, bijv. subsidies of advies?</vt:lpstr>
      <vt:lpstr>Hoe kan de gemeente u ondersteunen bij het verduurzamen van uw huis?</vt:lpstr>
      <vt:lpstr>Hoe kunnen we u het best informeren over energiebesparing en duurzaamheid?</vt:lpstr>
    </vt:vector>
  </TitlesOfParts>
  <Company>Servicepunt71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Omgevingswet</dc:title>
  <dc:creator>Knegt, Tara</dc:creator>
  <cp:lastModifiedBy>Kooperen- Brugman, Kim van</cp:lastModifiedBy>
  <cp:revision>11</cp:revision>
  <dcterms:created xsi:type="dcterms:W3CDTF">2020-01-06T13:27:49Z</dcterms:created>
  <dcterms:modified xsi:type="dcterms:W3CDTF">2023-05-25T09:12:49Z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0x010100095B3B18047C9D43861D36B6BB1BC57A</vt:lpwstr>
  </property>
  <property fmtid="{D5CDD505-2E9C-101B-9397-08002B2CF9AE}" pid="3" name="MediaServiceImageTags">
    <vt:lpwstr/>
  </property>
</Properties>
</file>